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6"/>
  </p:notesMasterIdLst>
  <p:handoutMasterIdLst>
    <p:handoutMasterId r:id="rId37"/>
  </p:handoutMasterIdLst>
  <p:sldIdLst>
    <p:sldId id="297" r:id="rId2"/>
    <p:sldId id="298" r:id="rId3"/>
    <p:sldId id="299" r:id="rId4"/>
    <p:sldId id="300" r:id="rId5"/>
    <p:sldId id="303" r:id="rId6"/>
    <p:sldId id="301" r:id="rId7"/>
    <p:sldId id="302" r:id="rId8"/>
    <p:sldId id="304" r:id="rId9"/>
    <p:sldId id="305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3" r:id="rId20"/>
    <p:sldId id="324" r:id="rId21"/>
    <p:sldId id="325" r:id="rId22"/>
    <p:sldId id="326" r:id="rId23"/>
    <p:sldId id="327" r:id="rId24"/>
    <p:sldId id="328" r:id="rId25"/>
    <p:sldId id="329" r:id="rId26"/>
    <p:sldId id="330" r:id="rId27"/>
    <p:sldId id="331" r:id="rId28"/>
    <p:sldId id="332" r:id="rId29"/>
    <p:sldId id="333" r:id="rId30"/>
    <p:sldId id="334" r:id="rId31"/>
    <p:sldId id="335" r:id="rId32"/>
    <p:sldId id="336" r:id="rId33"/>
    <p:sldId id="337" r:id="rId34"/>
    <p:sldId id="338" r:id="rId35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7"/>
            <p14:sldId id="298"/>
            <p14:sldId id="299"/>
            <p14:sldId id="300"/>
            <p14:sldId id="303"/>
            <p14:sldId id="301"/>
            <p14:sldId id="302"/>
            <p14:sldId id="304"/>
            <p14:sldId id="305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3"/>
            <p14:sldId id="324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279"/>
    <p:restoredTop sz="86122"/>
  </p:normalViewPr>
  <p:slideViewPr>
    <p:cSldViewPr>
      <p:cViewPr varScale="1">
        <p:scale>
          <a:sx n="109" d="100"/>
          <a:sy n="109" d="100"/>
        </p:scale>
        <p:origin x="139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7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 dirty="0"/>
              <a:t>(silly4) = 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10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Note: not really simultaneous assignment, b/c impossible, but that's what it looks like from the outside.</a:t>
            </a:r>
          </a:p>
          <a:p>
            <a:r>
              <a:rPr lang="en-US" baseline="0" dirty="0"/>
              <a:t>True effect: evaluates the expressions first (see </a:t>
            </a:r>
            <a:r>
              <a:rPr lang="en-US" baseline="0" dirty="0" err="1"/>
              <a:t>prev</a:t>
            </a:r>
            <a:r>
              <a:rPr lang="en-US" baseline="0" dirty="0"/>
              <a:t> slide), then creates/assigns. all the variables</a:t>
            </a:r>
          </a:p>
          <a:p>
            <a:r>
              <a:rPr lang="en-US" baseline="0" dirty="0"/>
              <a:t>Sequential let*-accomplished with nested lets.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40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/>
              <a:t>(silly4) = 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9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HELPS IN PYTHON/C++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805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24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00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Yes, we can use</a:t>
            </a:r>
            <a:r>
              <a:rPr lang="en-US" baseline="0" dirty="0"/>
              <a:t> templates for this issue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402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function</a:t>
            </a:r>
            <a:r>
              <a:rPr lang="en-US" baseline="0" dirty="0"/>
              <a:t> couldn't exist (easily) in C++.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81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5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internal defines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1600200"/>
          </a:xfrm>
          <a:solidFill>
            <a:srgbClr val="FFFF99"/>
          </a:solidFill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x1 x2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xn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f1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y1 y2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yn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f1-body-expr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(define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f2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z1 z2 ...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zn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f2-body-expr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f-body-expr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685800" y="3581400"/>
            <a:ext cx="7772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How does this not conflict with the idea of function bodies only having one expression?</a:t>
            </a:r>
          </a:p>
          <a:p>
            <a:r>
              <a:rPr lang="en-US" b="0" dirty="0"/>
              <a:t>An additional define is </a:t>
            </a:r>
            <a:r>
              <a:rPr lang="en-US" i="1" dirty="0"/>
              <a:t>not </a:t>
            </a:r>
            <a:r>
              <a:rPr lang="en-US" b="0" dirty="0"/>
              <a:t>an expression.</a:t>
            </a:r>
          </a:p>
          <a:p>
            <a:pPr lvl="1"/>
            <a:r>
              <a:rPr lang="en-US" b="0" dirty="0"/>
              <a:t>Expressions can be evaluated to values.</a:t>
            </a:r>
          </a:p>
          <a:p>
            <a:pPr lvl="1"/>
            <a:r>
              <a:rPr lang="en-US" b="0" dirty="0"/>
              <a:t>Defines are not expressions, and have no values.</a:t>
            </a:r>
          </a:p>
        </p:txBody>
      </p:sp>
    </p:spTree>
    <p:extLst>
      <p:ext uri="{BB962C8B-B14F-4D97-AF65-F5344CB8AC3E}">
        <p14:creationId xmlns:p14="http://schemas.microsoft.com/office/powerpoint/2010/main" val="16520749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Without looking at the handout…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3733800"/>
          </a:xfrm>
        </p:spPr>
        <p:txBody>
          <a:bodyPr/>
          <a:lstStyle/>
          <a:p>
            <a:r>
              <a:rPr lang="en-US" dirty="0"/>
              <a:t>Let's create a function that produces a list of increasing numbers:</a:t>
            </a:r>
          </a:p>
          <a:p>
            <a:endParaRPr lang="en-US" dirty="0"/>
          </a:p>
          <a:p>
            <a:r>
              <a:rPr lang="en-US" dirty="0"/>
              <a:t>Ex: </a:t>
            </a:r>
            <a:r>
              <a:rPr lang="en-US" b="1" dirty="0">
                <a:latin typeface="Courier"/>
                <a:cs typeface="Courier"/>
              </a:rPr>
              <a:t>(count-up 1 5) </a:t>
            </a:r>
            <a:r>
              <a:rPr lang="en-US" dirty="0"/>
              <a:t>produces the list </a:t>
            </a:r>
            <a:r>
              <a:rPr lang="en-US" b="1" dirty="0">
                <a:latin typeface="Courier"/>
                <a:cs typeface="Courier"/>
              </a:rPr>
              <a:t>'(1 2 3 4 5)</a:t>
            </a:r>
          </a:p>
          <a:p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(define (count-up from to)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… what goes here? …</a:t>
            </a:r>
          </a:p>
          <a:p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+mj-lt"/>
                <a:cs typeface="Courier"/>
              </a:rPr>
              <a:t>Base case? Recursive case?</a:t>
            </a:r>
          </a:p>
        </p:txBody>
      </p:sp>
    </p:spTree>
    <p:extLst>
      <p:ext uri="{BB962C8B-B14F-4D97-AF65-F5344CB8AC3E}">
        <p14:creationId xmlns:p14="http://schemas.microsoft.com/office/powerpoint/2010/main" val="16067722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(Inferior)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191000"/>
            <a:ext cx="7772400" cy="1219200"/>
          </a:xfrm>
        </p:spPr>
        <p:txBody>
          <a:bodyPr/>
          <a:lstStyle/>
          <a:p>
            <a:r>
              <a:rPr lang="en-US" dirty="0"/>
              <a:t>This shows how to use a local function binding, but:</a:t>
            </a:r>
          </a:p>
          <a:p>
            <a:pPr lvl="1"/>
            <a:r>
              <a:rPr lang="en-US" dirty="0"/>
              <a:t>Will show a better version next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count-up</a:t>
            </a:r>
            <a:r>
              <a:rPr lang="en-US" dirty="0"/>
              <a:t> might be useful elsewhere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752600"/>
            <a:ext cx="8229600" cy="2286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000" dirty="0">
                <a:latin typeface="Courier"/>
                <a:cs typeface="Courier"/>
              </a:rPr>
              <a:t>(define (count-up-from-one end)</a:t>
            </a:r>
          </a:p>
          <a:p>
            <a:r>
              <a:rPr lang="en-US" sz="2000" dirty="0">
                <a:latin typeface="Courier"/>
                <a:cs typeface="Courier"/>
              </a:rPr>
              <a:t>    (define (count-up start end)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(if (= start end)</a:t>
            </a:r>
          </a:p>
          <a:p>
            <a:r>
              <a:rPr lang="en-US" sz="2000" dirty="0">
                <a:latin typeface="Courier"/>
                <a:cs typeface="Courier"/>
              </a:rPr>
              <a:t>           (cons start '())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   (cons start (count-up (+ 1 start) end))))</a:t>
            </a:r>
          </a:p>
          <a:p>
            <a:r>
              <a:rPr lang="en-US" sz="2000" dirty="0">
                <a:latin typeface="Courier"/>
                <a:cs typeface="Courier"/>
              </a:rPr>
              <a:t>    (count-up 1 end))	</a:t>
            </a:r>
            <a:endParaRPr lang="en-US" sz="2000" b="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12623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functions, better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2743200"/>
          </a:xfrm>
        </p:spPr>
        <p:txBody>
          <a:bodyPr/>
          <a:lstStyle/>
          <a:p>
            <a:r>
              <a:rPr lang="en-US" dirty="0"/>
              <a:t>Functions can use any binding in the environment where they are defined:</a:t>
            </a:r>
          </a:p>
          <a:p>
            <a:pPr lvl="1"/>
            <a:r>
              <a:rPr lang="en-US" dirty="0"/>
              <a:t>Bindings from “outer” environments</a:t>
            </a:r>
          </a:p>
          <a:p>
            <a:pPr lvl="2"/>
            <a:r>
              <a:rPr lang="en-US" dirty="0"/>
              <a:t>Such as parameters to the outer function</a:t>
            </a:r>
          </a:p>
          <a:p>
            <a:pPr lvl="1"/>
            <a:r>
              <a:rPr lang="en-US" dirty="0"/>
              <a:t>Earlier bindings in </a:t>
            </a:r>
            <a:r>
              <a:rPr lang="en-US" b="1" dirty="0">
                <a:latin typeface="Courier New" pitchFamily="49" charset="0"/>
              </a:rPr>
              <a:t>let*</a:t>
            </a:r>
            <a:r>
              <a:rPr lang="en-US" dirty="0"/>
              <a:t> (but not </a:t>
            </a:r>
            <a:r>
              <a:rPr lang="en-US" b="1" dirty="0">
                <a:latin typeface="Courier New" pitchFamily="49" charset="0"/>
              </a:rPr>
              <a:t>let</a:t>
            </a:r>
            <a:r>
              <a:rPr lang="en-US" dirty="0"/>
              <a:t>)</a:t>
            </a:r>
            <a:endParaRPr lang="en-US" sz="1000" dirty="0"/>
          </a:p>
          <a:p>
            <a:r>
              <a:rPr lang="en-US" dirty="0"/>
              <a:t>Usually bad style to have unnecessary parameters</a:t>
            </a:r>
          </a:p>
          <a:p>
            <a:pPr lvl="1"/>
            <a:r>
              <a:rPr lang="en-US" dirty="0"/>
              <a:t>Like ”</a:t>
            </a:r>
            <a:r>
              <a:rPr lang="en-US" b="1" dirty="0">
                <a:latin typeface="Courier New" pitchFamily="49" charset="0"/>
              </a:rPr>
              <a:t>end"</a:t>
            </a:r>
            <a:r>
              <a:rPr lang="en-US" dirty="0"/>
              <a:t> in the previous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962400"/>
            <a:ext cx="77724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(count-up-from-one-better end)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(define (count-up start)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(if (= from end)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	(cons start '())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	(cons start (count-up (+ 1 start)))))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(count-up 1))</a:t>
            </a:r>
          </a:p>
        </p:txBody>
      </p:sp>
    </p:spTree>
    <p:extLst>
      <p:ext uri="{BB962C8B-B14F-4D97-AF65-F5344CB8AC3E}">
        <p14:creationId xmlns:p14="http://schemas.microsoft.com/office/powerpoint/2010/main" val="2251149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repeated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81100"/>
            <a:ext cx="7772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this code and the recursive calls it makes</a:t>
            </a:r>
          </a:p>
          <a:p>
            <a:pPr lvl="1"/>
            <a:r>
              <a:rPr lang="en-US" dirty="0"/>
              <a:t>Don’t worry about calls to </a:t>
            </a:r>
            <a:r>
              <a:rPr lang="en-US" b="1" dirty="0">
                <a:latin typeface="Courier New" pitchFamily="49" charset="0"/>
              </a:rPr>
              <a:t>null?</a:t>
            </a:r>
            <a:r>
              <a:rPr lang="en-US" dirty="0"/>
              <a:t>, </a:t>
            </a:r>
            <a:r>
              <a:rPr lang="en-US" b="1" dirty="0">
                <a:latin typeface="Courier New" pitchFamily="49" charset="0"/>
              </a:rPr>
              <a:t>car</a:t>
            </a:r>
            <a:r>
              <a:rPr lang="en-US" dirty="0"/>
              <a:t>, and 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dirty="0"/>
              <a:t>because they do a small constant amount of work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2362200"/>
            <a:ext cx="7010400" cy="3505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</a:t>
            </a:r>
            <a:r>
              <a:rPr lang="fr-FR" sz="2000" kern="0" dirty="0" err="1">
                <a:latin typeface="Courier New" pitchFamily="49" charset="0"/>
              </a:rPr>
              <a:t>define</a:t>
            </a:r>
            <a:r>
              <a:rPr lang="fr-FR" sz="2000" kern="0" dirty="0">
                <a:latin typeface="Courier New" pitchFamily="49" charset="0"/>
              </a:rPr>
              <a:t>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(</a:t>
            </a:r>
            <a:r>
              <a:rPr lang="fr-FR" sz="2000" kern="0" dirty="0" err="1">
                <a:latin typeface="Courier New" pitchFamily="49" charset="0"/>
              </a:rPr>
              <a:t>cond</a:t>
            </a:r>
            <a:r>
              <a:rPr lang="fr-FR" sz="2000" kern="0" dirty="0">
                <a:latin typeface="Courier New" pitchFamily="49" charset="0"/>
              </a:rPr>
              <a:t>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((</a:t>
            </a:r>
            <a:r>
              <a:rPr lang="fr-FR" sz="2000" kern="0" dirty="0" err="1">
                <a:latin typeface="Courier New" pitchFamily="49" charset="0"/>
              </a:rPr>
              <a:t>null</a:t>
            </a:r>
            <a:r>
              <a:rPr lang="fr-FR" sz="2000" kern="0" dirty="0">
                <a:latin typeface="Courier New" pitchFamily="49" charset="0"/>
              </a:rPr>
              <a:t>?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((&gt;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(#</a:t>
            </a:r>
            <a:r>
              <a:rPr lang="fr-FR" sz="2000" kern="0" dirty="0" err="1">
                <a:latin typeface="Courier New" pitchFamily="49" charset="0"/>
              </a:rPr>
              <a:t>t</a:t>
            </a:r>
            <a:endParaRPr lang="fr-FR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			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x (bad-max '(50 49 48 … 1)))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y (bad-max '(1 2 3 … 50)))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60681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153400" cy="1143000"/>
          </a:xfrm>
        </p:spPr>
        <p:txBody>
          <a:bodyPr/>
          <a:lstStyle/>
          <a:p>
            <a:r>
              <a:rPr lang="en-US" dirty="0"/>
              <a:t>Fast vs. unusable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" y="1809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733800" y="333345"/>
            <a:ext cx="5410200" cy="1038255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((&gt;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   (car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(#</a:t>
            </a:r>
            <a:r>
              <a:rPr lang="fr-FR" sz="2000" kern="0" dirty="0" err="1">
                <a:latin typeface="Courier New" pitchFamily="49" charset="0"/>
              </a:rPr>
              <a:t>t</a:t>
            </a:r>
            <a:r>
              <a:rPr lang="fr-FR" sz="2000" kern="0" dirty="0">
                <a:latin typeface="Courier New" pitchFamily="49" charset="0"/>
              </a:rPr>
              <a:t> (</a:t>
            </a:r>
            <a:r>
              <a:rPr lang="fr-FR" sz="2000" kern="0" dirty="0" err="1">
                <a:latin typeface="Courier New" pitchFamily="49" charset="0"/>
              </a:rPr>
              <a:t>bad</a:t>
            </a:r>
            <a:r>
              <a:rPr lang="fr-FR" sz="2000" kern="0" dirty="0">
                <a:latin typeface="Courier New" pitchFamily="49" charset="0"/>
              </a:rPr>
              <a:t>-max (</a:t>
            </a:r>
            <a:r>
              <a:rPr lang="fr-FR" sz="2000" kern="0" dirty="0" err="1">
                <a:latin typeface="Courier New" pitchFamily="49" charset="0"/>
              </a:rPr>
              <a:t>cdr</a:t>
            </a:r>
            <a:r>
              <a:rPr lang="fr-FR" sz="2000" kern="0" dirty="0">
                <a:latin typeface="Courier New" pitchFamily="49" charset="0"/>
              </a:rPr>
              <a:t> </a:t>
            </a:r>
            <a:r>
              <a:rPr lang="fr-FR" sz="2000" kern="0" dirty="0" err="1">
                <a:latin typeface="Courier New" pitchFamily="49" charset="0"/>
              </a:rPr>
              <a:t>lst</a:t>
            </a:r>
            <a:r>
              <a:rPr lang="fr-FR" sz="2000" kern="0" dirty="0">
                <a:latin typeface="Courier New" pitchFamily="49" charset="0"/>
              </a:rPr>
              <a:t>)))))</a:t>
            </a:r>
          </a:p>
        </p:txBody>
      </p:sp>
      <p:sp>
        <p:nvSpPr>
          <p:cNvPr id="10" name="Line 45"/>
          <p:cNvSpPr>
            <a:spLocks noChangeShapeType="1"/>
          </p:cNvSpPr>
          <p:nvPr/>
        </p:nvSpPr>
        <p:spPr bwMode="auto">
          <a:xfrm>
            <a:off x="1905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1" name="Rectangle 10"/>
          <p:cNvSpPr/>
          <p:nvPr/>
        </p:nvSpPr>
        <p:spPr>
          <a:xfrm>
            <a:off x="23622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2" name="Line 45"/>
          <p:cNvSpPr>
            <a:spLocks noChangeShapeType="1"/>
          </p:cNvSpPr>
          <p:nvPr/>
        </p:nvSpPr>
        <p:spPr bwMode="auto">
          <a:xfrm>
            <a:off x="3962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3" name="Rectangle 12"/>
          <p:cNvSpPr/>
          <p:nvPr/>
        </p:nvSpPr>
        <p:spPr>
          <a:xfrm>
            <a:off x="44196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0198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Line 45"/>
          <p:cNvSpPr>
            <a:spLocks noChangeShapeType="1"/>
          </p:cNvSpPr>
          <p:nvPr/>
        </p:nvSpPr>
        <p:spPr bwMode="auto">
          <a:xfrm>
            <a:off x="6629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7" name="Line 45"/>
          <p:cNvSpPr>
            <a:spLocks noChangeShapeType="1"/>
          </p:cNvSpPr>
          <p:nvPr/>
        </p:nvSpPr>
        <p:spPr bwMode="auto">
          <a:xfrm>
            <a:off x="7239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8" name="Rectangle 17"/>
          <p:cNvSpPr/>
          <p:nvPr/>
        </p:nvSpPr>
        <p:spPr>
          <a:xfrm>
            <a:off x="7712636" y="18288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9" name="Rectangle 18"/>
          <p:cNvSpPr/>
          <p:nvPr/>
        </p:nvSpPr>
        <p:spPr>
          <a:xfrm>
            <a:off x="304800" y="293358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1752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22860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38100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Rectangle 22"/>
          <p:cNvSpPr/>
          <p:nvPr/>
        </p:nvSpPr>
        <p:spPr>
          <a:xfrm>
            <a:off x="43434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6019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Line 45"/>
          <p:cNvSpPr>
            <a:spLocks noChangeShapeType="1"/>
          </p:cNvSpPr>
          <p:nvPr/>
        </p:nvSpPr>
        <p:spPr bwMode="auto">
          <a:xfrm>
            <a:off x="6705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6" name="Line 45"/>
          <p:cNvSpPr>
            <a:spLocks noChangeShapeType="1"/>
          </p:cNvSpPr>
          <p:nvPr/>
        </p:nvSpPr>
        <p:spPr bwMode="auto">
          <a:xfrm>
            <a:off x="7162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7" name="Rectangle 26"/>
          <p:cNvSpPr/>
          <p:nvPr/>
        </p:nvSpPr>
        <p:spPr>
          <a:xfrm>
            <a:off x="7620000" y="2952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28" name="TextBox 27"/>
          <p:cNvSpPr txBox="1"/>
          <p:nvPr/>
        </p:nvSpPr>
        <p:spPr>
          <a:xfrm rot="5400000">
            <a:off x="7706122" y="41932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74114" y="54102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30" name="TextBox 29"/>
          <p:cNvSpPr txBox="1"/>
          <p:nvPr/>
        </p:nvSpPr>
        <p:spPr>
          <a:xfrm>
            <a:off x="8065488" y="3962400"/>
            <a:ext cx="105567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+mj-lt"/>
              </a:rPr>
              <a:t>2</a:t>
            </a:r>
            <a:r>
              <a:rPr lang="en-US" sz="2600" baseline="30000" dirty="0">
                <a:latin typeface="+mj-lt"/>
              </a:rPr>
              <a:t>50</a:t>
            </a:r>
          </a:p>
          <a:p>
            <a:r>
              <a:rPr lang="en-US" sz="2600" dirty="0">
                <a:latin typeface="+mj-lt"/>
              </a:rPr>
              <a:t>times</a:t>
            </a:r>
          </a:p>
        </p:txBody>
      </p:sp>
      <p:sp>
        <p:nvSpPr>
          <p:cNvPr id="31" name="Line 45"/>
          <p:cNvSpPr>
            <a:spLocks noChangeShapeType="1"/>
          </p:cNvSpPr>
          <p:nvPr/>
        </p:nvSpPr>
        <p:spPr bwMode="auto">
          <a:xfrm>
            <a:off x="1720572" y="3105090"/>
            <a:ext cx="459754" cy="1447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2" name="Rectangle 31"/>
          <p:cNvSpPr/>
          <p:nvPr/>
        </p:nvSpPr>
        <p:spPr>
          <a:xfrm>
            <a:off x="2286000" y="44004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33" name="Line 45"/>
          <p:cNvSpPr>
            <a:spLocks noChangeShapeType="1"/>
          </p:cNvSpPr>
          <p:nvPr/>
        </p:nvSpPr>
        <p:spPr bwMode="auto">
          <a:xfrm>
            <a:off x="3810000" y="3152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4" name="Rectangle 33"/>
          <p:cNvSpPr/>
          <p:nvPr/>
        </p:nvSpPr>
        <p:spPr>
          <a:xfrm>
            <a:off x="4343400" y="3714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5" name="Line 45"/>
          <p:cNvSpPr>
            <a:spLocks noChangeShapeType="1"/>
          </p:cNvSpPr>
          <p:nvPr/>
        </p:nvSpPr>
        <p:spPr bwMode="auto">
          <a:xfrm>
            <a:off x="3810000" y="4629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6" name="Rectangle 35"/>
          <p:cNvSpPr/>
          <p:nvPr/>
        </p:nvSpPr>
        <p:spPr>
          <a:xfrm>
            <a:off x="4343400" y="4476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7" name="Line 45"/>
          <p:cNvSpPr>
            <a:spLocks noChangeShapeType="1"/>
          </p:cNvSpPr>
          <p:nvPr/>
        </p:nvSpPr>
        <p:spPr bwMode="auto">
          <a:xfrm>
            <a:off x="3810000" y="4676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8" name="Rectangle 37"/>
          <p:cNvSpPr/>
          <p:nvPr/>
        </p:nvSpPr>
        <p:spPr>
          <a:xfrm>
            <a:off x="4343400" y="5238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9" name="Line 45"/>
          <p:cNvSpPr>
            <a:spLocks noChangeShapeType="1"/>
          </p:cNvSpPr>
          <p:nvPr/>
        </p:nvSpPr>
        <p:spPr bwMode="auto">
          <a:xfrm>
            <a:off x="60198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0" name="Line 45"/>
          <p:cNvSpPr>
            <a:spLocks noChangeShapeType="1"/>
          </p:cNvSpPr>
          <p:nvPr/>
        </p:nvSpPr>
        <p:spPr bwMode="auto">
          <a:xfrm>
            <a:off x="67056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1" name="Line 45"/>
          <p:cNvSpPr>
            <a:spLocks noChangeShapeType="1"/>
          </p:cNvSpPr>
          <p:nvPr/>
        </p:nvSpPr>
        <p:spPr bwMode="auto">
          <a:xfrm>
            <a:off x="7192274" y="3124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2" name="Line 45"/>
          <p:cNvSpPr>
            <a:spLocks noChangeShapeType="1"/>
          </p:cNvSpPr>
          <p:nvPr/>
        </p:nvSpPr>
        <p:spPr bwMode="auto">
          <a:xfrm>
            <a:off x="59436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3" name="Line 45"/>
          <p:cNvSpPr>
            <a:spLocks noChangeShapeType="1"/>
          </p:cNvSpPr>
          <p:nvPr/>
        </p:nvSpPr>
        <p:spPr bwMode="auto">
          <a:xfrm>
            <a:off x="66294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4" name="Line 45"/>
          <p:cNvSpPr>
            <a:spLocks noChangeShapeType="1"/>
          </p:cNvSpPr>
          <p:nvPr/>
        </p:nvSpPr>
        <p:spPr bwMode="auto">
          <a:xfrm>
            <a:off x="72390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5" name="Line 45"/>
          <p:cNvSpPr>
            <a:spLocks noChangeShapeType="1"/>
          </p:cNvSpPr>
          <p:nvPr/>
        </p:nvSpPr>
        <p:spPr bwMode="auto">
          <a:xfrm>
            <a:off x="59436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6" name="Line 45"/>
          <p:cNvSpPr>
            <a:spLocks noChangeShapeType="1"/>
          </p:cNvSpPr>
          <p:nvPr/>
        </p:nvSpPr>
        <p:spPr bwMode="auto">
          <a:xfrm>
            <a:off x="66294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7" name="Line 45"/>
          <p:cNvSpPr>
            <a:spLocks noChangeShapeType="1"/>
          </p:cNvSpPr>
          <p:nvPr/>
        </p:nvSpPr>
        <p:spPr bwMode="auto">
          <a:xfrm>
            <a:off x="7268474" y="3886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8" name="Line 45"/>
          <p:cNvSpPr>
            <a:spLocks noChangeShapeType="1"/>
          </p:cNvSpPr>
          <p:nvPr/>
        </p:nvSpPr>
        <p:spPr bwMode="auto">
          <a:xfrm>
            <a:off x="59436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9" name="Line 45"/>
          <p:cNvSpPr>
            <a:spLocks noChangeShapeType="1"/>
          </p:cNvSpPr>
          <p:nvPr/>
        </p:nvSpPr>
        <p:spPr bwMode="auto">
          <a:xfrm>
            <a:off x="66294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0" name="Line 45"/>
          <p:cNvSpPr>
            <a:spLocks noChangeShapeType="1"/>
          </p:cNvSpPr>
          <p:nvPr/>
        </p:nvSpPr>
        <p:spPr bwMode="auto">
          <a:xfrm>
            <a:off x="72390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1" name="Line 45"/>
          <p:cNvSpPr>
            <a:spLocks noChangeShapeType="1"/>
          </p:cNvSpPr>
          <p:nvPr/>
        </p:nvSpPr>
        <p:spPr bwMode="auto">
          <a:xfrm>
            <a:off x="59436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2" name="Line 45"/>
          <p:cNvSpPr>
            <a:spLocks noChangeShapeType="1"/>
          </p:cNvSpPr>
          <p:nvPr/>
        </p:nvSpPr>
        <p:spPr bwMode="auto">
          <a:xfrm>
            <a:off x="66294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3" name="Line 45"/>
          <p:cNvSpPr>
            <a:spLocks noChangeShapeType="1"/>
          </p:cNvSpPr>
          <p:nvPr/>
        </p:nvSpPr>
        <p:spPr bwMode="auto">
          <a:xfrm>
            <a:off x="7268474" y="4724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4" name="Line 45"/>
          <p:cNvSpPr>
            <a:spLocks noChangeShapeType="1"/>
          </p:cNvSpPr>
          <p:nvPr/>
        </p:nvSpPr>
        <p:spPr bwMode="auto">
          <a:xfrm>
            <a:off x="59436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5" name="Line 45"/>
          <p:cNvSpPr>
            <a:spLocks noChangeShapeType="1"/>
          </p:cNvSpPr>
          <p:nvPr/>
        </p:nvSpPr>
        <p:spPr bwMode="auto">
          <a:xfrm>
            <a:off x="66294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6" name="Line 45"/>
          <p:cNvSpPr>
            <a:spLocks noChangeShapeType="1"/>
          </p:cNvSpPr>
          <p:nvPr/>
        </p:nvSpPr>
        <p:spPr bwMode="auto">
          <a:xfrm>
            <a:off x="72390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7" name="Line 45"/>
          <p:cNvSpPr>
            <a:spLocks noChangeShapeType="1"/>
          </p:cNvSpPr>
          <p:nvPr/>
        </p:nvSpPr>
        <p:spPr bwMode="auto">
          <a:xfrm>
            <a:off x="59436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8" name="Line 45"/>
          <p:cNvSpPr>
            <a:spLocks noChangeShapeType="1"/>
          </p:cNvSpPr>
          <p:nvPr/>
        </p:nvSpPr>
        <p:spPr bwMode="auto">
          <a:xfrm>
            <a:off x="66294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9" name="Line 45"/>
          <p:cNvSpPr>
            <a:spLocks noChangeShapeType="1"/>
          </p:cNvSpPr>
          <p:nvPr/>
        </p:nvSpPr>
        <p:spPr bwMode="auto">
          <a:xfrm>
            <a:off x="7268474" y="5486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114341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 animBg="1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never lies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the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cond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,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null?</a:t>
            </a:r>
            <a:r>
              <a:rPr lang="en-US" dirty="0"/>
              <a:t> parts of </a:t>
            </a:r>
            <a:r>
              <a:rPr lang="en-US" b="1" dirty="0">
                <a:latin typeface="Courier New" pitchFamily="49" charset="0"/>
              </a:rPr>
              <a:t>bad-max</a:t>
            </a:r>
            <a:r>
              <a:rPr lang="en-US" dirty="0"/>
              <a:t> take 10</a:t>
            </a:r>
            <a:r>
              <a:rPr lang="en-US" sz="2400" b="1" baseline="30000" dirty="0"/>
              <a:t>-7</a:t>
            </a:r>
            <a:r>
              <a:rPr lang="en-US" dirty="0"/>
              <a:t> seconds total.</a:t>
            </a:r>
          </a:p>
          <a:p>
            <a:pPr lvl="1"/>
            <a:r>
              <a:rPr lang="en-US" dirty="0"/>
              <a:t>Then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>
                <a:latin typeface="Courier New" pitchFamily="49" charset="0"/>
              </a:rPr>
              <a:t>bad-max '(50 49 … 1))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takes 50 x 10</a:t>
            </a:r>
            <a:r>
              <a:rPr lang="en-US" b="1" baseline="30000" dirty="0"/>
              <a:t>-7</a:t>
            </a:r>
            <a:r>
              <a:rPr lang="en-US" dirty="0"/>
              <a:t> seconds</a:t>
            </a:r>
          </a:p>
          <a:p>
            <a:pPr lvl="1"/>
            <a:r>
              <a:rPr lang="en-US" dirty="0"/>
              <a:t>And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>
                <a:latin typeface="Courier New" pitchFamily="49" charset="0"/>
              </a:rPr>
              <a:t>bad-max '(1 2 … 50)) </a:t>
            </a:r>
            <a:r>
              <a:rPr lang="en-US" dirty="0"/>
              <a:t>takes 2.25 x 10</a:t>
            </a:r>
            <a:r>
              <a:rPr lang="en-US" b="1" baseline="30000" dirty="0"/>
              <a:t>8</a:t>
            </a:r>
            <a:r>
              <a:rPr lang="en-US" dirty="0"/>
              <a:t> seconds </a:t>
            </a:r>
          </a:p>
          <a:p>
            <a:pPr lvl="2"/>
            <a:r>
              <a:rPr lang="en-US" dirty="0"/>
              <a:t>(over 7 years)</a:t>
            </a:r>
          </a:p>
          <a:p>
            <a:pPr lvl="2"/>
            <a:r>
              <a:rPr lang="en-US" b="1" dirty="0">
                <a:latin typeface="Courier New" pitchFamily="49" charset="0"/>
              </a:rPr>
              <a:t>(bad-max '(55 54 … 1)) </a:t>
            </a:r>
            <a:r>
              <a:rPr lang="en-US" dirty="0">
                <a:latin typeface="+mj-lt"/>
              </a:rPr>
              <a:t>takes over 2 centuries</a:t>
            </a:r>
          </a:p>
          <a:p>
            <a:pPr lvl="2"/>
            <a:r>
              <a:rPr lang="en-US" dirty="0">
                <a:latin typeface="+mj-lt"/>
              </a:rPr>
              <a:t>Buying a faster computer won’t help much </a:t>
            </a:r>
            <a:r>
              <a:rPr lang="en-US" dirty="0">
                <a:latin typeface="+mj-lt"/>
                <a:sym typeface="Wingdings" pitchFamily="2" charset="2"/>
              </a:rPr>
              <a:t></a:t>
            </a:r>
            <a:endParaRPr lang="en-US" dirty="0">
              <a:latin typeface="+mj-lt"/>
            </a:endParaRPr>
          </a:p>
          <a:p>
            <a:pPr lvl="2"/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The key is not to do repeated work that might do repeated work that might do…</a:t>
            </a:r>
          </a:p>
          <a:p>
            <a:pPr lvl="1"/>
            <a:r>
              <a:rPr lang="en-US" dirty="0">
                <a:latin typeface="+mj-lt"/>
              </a:rPr>
              <a:t>Saving recursive results in local bindings is essential…</a:t>
            </a:r>
          </a:p>
        </p:txBody>
      </p:sp>
    </p:spTree>
    <p:extLst>
      <p:ext uri="{BB962C8B-B14F-4D97-AF65-F5344CB8AC3E}">
        <p14:creationId xmlns:p14="http://schemas.microsoft.com/office/powerpoint/2010/main" val="18405249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max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1600200"/>
            <a:ext cx="7467600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(good-max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(</a:t>
            </a:r>
            <a:r>
              <a:rPr lang="en-US" sz="2000" kern="0" dirty="0" err="1">
                <a:latin typeface="Courier New" pitchFamily="49" charset="0"/>
              </a:rPr>
              <a:t>cond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((null?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(#t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(let ((max-of-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(good-max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(if (&gt;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)))))</a:t>
            </a:r>
          </a:p>
        </p:txBody>
      </p:sp>
    </p:spTree>
    <p:extLst>
      <p:ext uri="{BB962C8B-B14F-4D97-AF65-F5344CB8AC3E}">
        <p14:creationId xmlns:p14="http://schemas.microsoft.com/office/powerpoint/2010/main" val="1348803437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vs. fast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" y="384798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371600" y="1499788"/>
            <a:ext cx="6400800" cy="1472012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(let ((max-of-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(good-max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(if (&gt;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(car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max-of-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</p:txBody>
      </p:sp>
      <p:sp>
        <p:nvSpPr>
          <p:cNvPr id="9" name="Line 45"/>
          <p:cNvSpPr>
            <a:spLocks noChangeShapeType="1"/>
          </p:cNvSpPr>
          <p:nvPr/>
        </p:nvSpPr>
        <p:spPr bwMode="auto">
          <a:xfrm>
            <a:off x="16764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21336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1" name="Line 45"/>
          <p:cNvSpPr>
            <a:spLocks noChangeShapeType="1"/>
          </p:cNvSpPr>
          <p:nvPr/>
        </p:nvSpPr>
        <p:spPr bwMode="auto">
          <a:xfrm>
            <a:off x="37338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2" name="Rectangle 11"/>
          <p:cNvSpPr/>
          <p:nvPr/>
        </p:nvSpPr>
        <p:spPr>
          <a:xfrm>
            <a:off x="41910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3" name="Line 45"/>
          <p:cNvSpPr>
            <a:spLocks noChangeShapeType="1"/>
          </p:cNvSpPr>
          <p:nvPr/>
        </p:nvSpPr>
        <p:spPr bwMode="auto">
          <a:xfrm>
            <a:off x="57912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4770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5" name="Line 45"/>
          <p:cNvSpPr>
            <a:spLocks noChangeShapeType="1"/>
          </p:cNvSpPr>
          <p:nvPr/>
        </p:nvSpPr>
        <p:spPr bwMode="auto">
          <a:xfrm>
            <a:off x="70866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Rectangle 15"/>
          <p:cNvSpPr/>
          <p:nvPr/>
        </p:nvSpPr>
        <p:spPr>
          <a:xfrm>
            <a:off x="7650540" y="38670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7" name="Rectangle 16"/>
          <p:cNvSpPr/>
          <p:nvPr/>
        </p:nvSpPr>
        <p:spPr>
          <a:xfrm>
            <a:off x="108228" y="46482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18" name="Line 45"/>
          <p:cNvSpPr>
            <a:spLocks noChangeShapeType="1"/>
          </p:cNvSpPr>
          <p:nvPr/>
        </p:nvSpPr>
        <p:spPr bwMode="auto">
          <a:xfrm>
            <a:off x="16002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9" name="Rectangle 18"/>
          <p:cNvSpPr/>
          <p:nvPr/>
        </p:nvSpPr>
        <p:spPr>
          <a:xfrm>
            <a:off x="2057400" y="4667310"/>
            <a:ext cx="164586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3687074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4114800" y="4667310"/>
            <a:ext cx="16002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57150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Line 45"/>
          <p:cNvSpPr>
            <a:spLocks noChangeShapeType="1"/>
          </p:cNvSpPr>
          <p:nvPr/>
        </p:nvSpPr>
        <p:spPr bwMode="auto">
          <a:xfrm>
            <a:off x="64008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70104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Rectangle 24"/>
          <p:cNvSpPr/>
          <p:nvPr/>
        </p:nvSpPr>
        <p:spPr>
          <a:xfrm>
            <a:off x="7574340" y="466731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01987927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valuable non-feature: no mutation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You now have all the features you need for project 1.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learn a very important non-feature</a:t>
            </a:r>
          </a:p>
          <a:p>
            <a:pPr lvl="1"/>
            <a:r>
              <a:rPr lang="en-US" dirty="0"/>
              <a:t>Huh?? How could the </a:t>
            </a:r>
            <a:r>
              <a:rPr lang="en-US" i="1" dirty="0"/>
              <a:t>lack</a:t>
            </a:r>
            <a:r>
              <a:rPr lang="en-US" dirty="0"/>
              <a:t> of a feature be important?</a:t>
            </a:r>
          </a:p>
          <a:p>
            <a:pPr lvl="1"/>
            <a:r>
              <a:rPr lang="en-US" dirty="0"/>
              <a:t>When it lets you know things </a:t>
            </a:r>
            <a:r>
              <a:rPr lang="en-US" i="1" dirty="0"/>
              <a:t>other</a:t>
            </a:r>
            <a:r>
              <a:rPr lang="en-US" dirty="0"/>
              <a:t> code will </a:t>
            </a:r>
            <a:r>
              <a:rPr lang="en-US" i="1" dirty="0"/>
              <a:t>not</a:t>
            </a:r>
            <a:r>
              <a:rPr lang="en-US" dirty="0"/>
              <a:t> do with your code and the results your code produces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A major aspect and contribution of functional programming: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</a:rPr>
              <a:t>Not being able to assign to (a.k.a. </a:t>
            </a:r>
            <a:r>
              <a:rPr lang="en-US" b="1" i="1" dirty="0">
                <a:solidFill>
                  <a:schemeClr val="accent2"/>
                </a:solidFill>
              </a:rPr>
              <a:t>mutate</a:t>
            </a:r>
            <a:r>
              <a:rPr lang="en-US" dirty="0">
                <a:solidFill>
                  <a:schemeClr val="accent2"/>
                </a:solidFill>
              </a:rPr>
              <a:t>) variables or parts of tuples and lists</a:t>
            </a:r>
          </a:p>
        </p:txBody>
      </p:sp>
    </p:spTree>
    <p:extLst>
      <p:ext uri="{BB962C8B-B14F-4D97-AF65-F5344CB8AC3E}">
        <p14:creationId xmlns:p14="http://schemas.microsoft.com/office/powerpoint/2010/main" val="20240652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bindings</a:t>
            </a:r>
          </a:p>
          <a:p>
            <a:pPr lvl="1"/>
            <a:r>
              <a:rPr lang="en-US" dirty="0"/>
              <a:t>We will see these for variables and functions.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Benefits of no mutation</a:t>
            </a:r>
          </a:p>
          <a:p>
            <a:pPr lvl="1"/>
            <a:r>
              <a:rPr lang="en-US" dirty="0"/>
              <a:t>No need for you to keep track of sharing/aliasing, which Java (and sometimes Python) programmers must obsess about</a:t>
            </a:r>
          </a:p>
          <a:p>
            <a:pPr lvl="1"/>
            <a:r>
              <a:rPr lang="en-US" dirty="0"/>
              <a:t>What makes global variables "bad" in most languages (languages that allow mutation)</a:t>
            </a:r>
          </a:p>
        </p:txBody>
      </p:sp>
    </p:spTree>
    <p:extLst>
      <p:ext uri="{BB962C8B-B14F-4D97-AF65-F5344CB8AC3E}">
        <p14:creationId xmlns:p14="http://schemas.microsoft.com/office/powerpoint/2010/main" val="7688874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Suppose we had mutation…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276600"/>
            <a:ext cx="8001000" cy="266700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b="1" dirty="0">
                <a:latin typeface="Courier New" pitchFamily="49" charset="0"/>
              </a:rPr>
              <a:t>z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Would depend on how we implemented </a:t>
            </a:r>
            <a:r>
              <a:rPr lang="en-US" b="1" dirty="0">
                <a:latin typeface="Courier New" pitchFamily="49" charset="0"/>
              </a:rPr>
              <a:t>sort-pair</a:t>
            </a:r>
            <a:endParaRPr lang="en-US" dirty="0"/>
          </a:p>
          <a:p>
            <a:pPr lvl="2"/>
            <a:r>
              <a:rPr lang="en-US" dirty="0"/>
              <a:t>Would have to decide carefully and document</a:t>
            </a:r>
            <a:r>
              <a:rPr lang="en-US" b="1" dirty="0">
                <a:latin typeface="Courier New" pitchFamily="49" charset="0"/>
              </a:rPr>
              <a:t> sort-pair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But without mutation, we can implement “either way”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code can ever distinguish aliasing vs. identical copies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need to think about aliasing; focus on other things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Can use aliasing, which saves space, without danger 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924800" cy="2209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; Recall that sort-pair takes a pair and returns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; an equivalent pair so that car &gt; </a:t>
            </a:r>
            <a:r>
              <a:rPr lang="en-US" sz="2000" kern="0" dirty="0" err="1">
                <a:solidFill>
                  <a:srgbClr val="FF0000"/>
                </a:solidFill>
                <a:latin typeface="Courier New" pitchFamily="49" charset="0"/>
              </a:rPr>
              <a:t>cdr.</a:t>
            </a:r>
            <a:endParaRPr lang="en-US" sz="2000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x '(4 . 3))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y (sort-pair x))</a:t>
            </a:r>
            <a:endParaRPr lang="en-US" sz="2000" i="1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solidFill>
                  <a:srgbClr val="FF0000"/>
                </a:solidFill>
                <a:latin typeface="Courier New" pitchFamily="49" charset="0"/>
              </a:rPr>
              <a:t>; Somehow mutate (car x) to hold 5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z (car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046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vs.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066800"/>
            <a:ext cx="8839200" cy="175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Racket, these two implementations of </a:t>
            </a:r>
            <a:r>
              <a:rPr lang="en-US" b="1" dirty="0">
                <a:latin typeface="Courier New" pitchFamily="49" charset="0"/>
              </a:rPr>
              <a:t>sort-pair</a:t>
            </a:r>
            <a:r>
              <a:rPr lang="en-US" dirty="0"/>
              <a:t> are indistinguishable</a:t>
            </a:r>
          </a:p>
          <a:p>
            <a:pPr lvl="1"/>
            <a:r>
              <a:rPr lang="en-US" dirty="0"/>
              <a:t>But only because pairs are immutable</a:t>
            </a:r>
          </a:p>
          <a:p>
            <a:pPr lvl="1"/>
            <a:r>
              <a:rPr lang="en-US" dirty="0"/>
              <a:t>The first is better style: simpler and avoids making a new pair in the then-branch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00200" y="2667000"/>
            <a:ext cx="5943600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(sort-pair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(if (&gt; (car pair)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pair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(cons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 (car pair))))</a:t>
            </a:r>
            <a:br>
              <a:rPr lang="en-US" sz="2000" kern="0" dirty="0">
                <a:latin typeface="Courier New" pitchFamily="49" charset="0"/>
              </a:rPr>
            </a:b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(sort-pair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(if (&gt; (car pair)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(cons (car pair)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(cons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pair) (car pair))))</a:t>
            </a:r>
          </a:p>
        </p:txBody>
      </p:sp>
    </p:spTree>
    <p:extLst>
      <p:ext uri="{BB962C8B-B14F-4D97-AF65-F5344CB8AC3E}">
        <p14:creationId xmlns:p14="http://schemas.microsoft.com/office/powerpoint/2010/main" val="9114954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even clearer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1143000"/>
            <a:ext cx="8458200" cy="2133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(my-append lst1 lst2)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(if (null? lst1)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	lst2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	(cons (car lst1) (my-append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lst1) lst2))))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lst1 '(2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lst2 '(5 3 0))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en-US" sz="2000" kern="0">
                <a:solidFill>
                  <a:srgbClr val="000000"/>
                </a:solidFill>
                <a:latin typeface="Courier New" pitchFamily="49" charset="0"/>
              </a:rPr>
              <a:t>define lst3 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(my-append x y))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grpSp>
        <p:nvGrpSpPr>
          <p:cNvPr id="9" name="Group 8"/>
          <p:cNvGrpSpPr>
            <a:grpSpLocks/>
          </p:cNvGrpSpPr>
          <p:nvPr/>
        </p:nvGrpSpPr>
        <p:grpSpPr bwMode="auto">
          <a:xfrm>
            <a:off x="2483768" y="3609088"/>
            <a:ext cx="830729" cy="271551"/>
            <a:chOff x="912" y="864"/>
            <a:chExt cx="768" cy="336"/>
          </a:xfrm>
        </p:grpSpPr>
        <p:sp>
          <p:nvSpPr>
            <p:cNvPr id="104" name="Rectangle 4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5" name="Line 5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3574099" y="3609088"/>
            <a:ext cx="830729" cy="271551"/>
            <a:chOff x="912" y="864"/>
            <a:chExt cx="768" cy="336"/>
          </a:xfrm>
        </p:grpSpPr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3" name="Line 11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2483768" y="4035812"/>
            <a:ext cx="830729" cy="271551"/>
            <a:chOff x="912" y="864"/>
            <a:chExt cx="768" cy="336"/>
          </a:xfrm>
        </p:grpSpPr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1" name="Line 14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3574099" y="4035812"/>
            <a:ext cx="830729" cy="271551"/>
            <a:chOff x="912" y="864"/>
            <a:chExt cx="768" cy="336"/>
          </a:xfrm>
        </p:grpSpPr>
        <p:sp>
          <p:nvSpPr>
            <p:cNvPr id="98" name="Rectangle 97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9" name="Line 17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3" name="Group 12"/>
          <p:cNvGrpSpPr>
            <a:grpSpLocks/>
          </p:cNvGrpSpPr>
          <p:nvPr/>
        </p:nvGrpSpPr>
        <p:grpSpPr bwMode="auto">
          <a:xfrm>
            <a:off x="4612510" y="4035812"/>
            <a:ext cx="830729" cy="271551"/>
            <a:chOff x="912" y="864"/>
            <a:chExt cx="768" cy="336"/>
          </a:xfrm>
        </p:grpSpPr>
        <p:sp>
          <p:nvSpPr>
            <p:cNvPr id="96" name="Rectangle 9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7" name="Line 20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4" name="Group 24"/>
          <p:cNvGrpSpPr>
            <a:grpSpLocks/>
          </p:cNvGrpSpPr>
          <p:nvPr/>
        </p:nvGrpSpPr>
        <p:grpSpPr bwMode="auto">
          <a:xfrm>
            <a:off x="2483768" y="4462535"/>
            <a:ext cx="830729" cy="271551"/>
            <a:chOff x="912" y="864"/>
            <a:chExt cx="768" cy="336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5" name="Line 2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5" name="Group 27"/>
          <p:cNvGrpSpPr>
            <a:grpSpLocks/>
          </p:cNvGrpSpPr>
          <p:nvPr/>
        </p:nvGrpSpPr>
        <p:grpSpPr bwMode="auto">
          <a:xfrm>
            <a:off x="3574099" y="4462535"/>
            <a:ext cx="830729" cy="271551"/>
            <a:chOff x="912" y="864"/>
            <a:chExt cx="768" cy="336"/>
          </a:xfrm>
        </p:grpSpPr>
        <p:sp>
          <p:nvSpPr>
            <p:cNvPr id="92" name="Rectangle 2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3" name="Line 2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16" name="Text Box 30"/>
          <p:cNvSpPr txBox="1">
            <a:spLocks noChangeArrowheads="1"/>
          </p:cNvSpPr>
          <p:nvPr/>
        </p:nvSpPr>
        <p:spPr bwMode="auto">
          <a:xfrm>
            <a:off x="1499721" y="3567151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x</a:t>
            </a:r>
          </a:p>
        </p:txBody>
      </p:sp>
      <p:sp>
        <p:nvSpPr>
          <p:cNvPr id="17" name="Text Box 31"/>
          <p:cNvSpPr txBox="1">
            <a:spLocks noChangeArrowheads="1"/>
          </p:cNvSpPr>
          <p:nvPr/>
        </p:nvSpPr>
        <p:spPr bwMode="auto">
          <a:xfrm>
            <a:off x="1499721" y="3955081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y</a:t>
            </a:r>
          </a:p>
        </p:txBody>
      </p:sp>
      <p:sp>
        <p:nvSpPr>
          <p:cNvPr id="18" name="Text Box 32"/>
          <p:cNvSpPr txBox="1">
            <a:spLocks noChangeArrowheads="1"/>
          </p:cNvSpPr>
          <p:nvPr/>
        </p:nvSpPr>
        <p:spPr bwMode="auto">
          <a:xfrm>
            <a:off x="1499721" y="4420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z</a:t>
            </a:r>
          </a:p>
        </p:txBody>
      </p:sp>
      <p:sp>
        <p:nvSpPr>
          <p:cNvPr id="19" name="Text Box 33"/>
          <p:cNvSpPr txBox="1">
            <a:spLocks noChangeArrowheads="1"/>
          </p:cNvSpPr>
          <p:nvPr/>
        </p:nvSpPr>
        <p:spPr bwMode="auto">
          <a:xfrm>
            <a:off x="2587608" y="35823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20" name="Text Box 34"/>
          <p:cNvSpPr txBox="1">
            <a:spLocks noChangeArrowheads="1"/>
          </p:cNvSpPr>
          <p:nvPr/>
        </p:nvSpPr>
        <p:spPr bwMode="auto">
          <a:xfrm>
            <a:off x="3626020" y="35823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21" name="Line 35"/>
          <p:cNvSpPr>
            <a:spLocks noChangeShapeType="1"/>
          </p:cNvSpPr>
          <p:nvPr/>
        </p:nvSpPr>
        <p:spPr bwMode="auto">
          <a:xfrm flipV="1">
            <a:off x="4041384" y="3647881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2" name="Line 36"/>
          <p:cNvSpPr>
            <a:spLocks noChangeShapeType="1"/>
          </p:cNvSpPr>
          <p:nvPr/>
        </p:nvSpPr>
        <p:spPr bwMode="auto">
          <a:xfrm>
            <a:off x="3210656" y="376426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Line 37"/>
          <p:cNvSpPr>
            <a:spLocks noChangeShapeType="1"/>
          </p:cNvSpPr>
          <p:nvPr/>
        </p:nvSpPr>
        <p:spPr bwMode="auto">
          <a:xfrm>
            <a:off x="3210656" y="419098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4" name="Line 38"/>
          <p:cNvSpPr>
            <a:spLocks noChangeShapeType="1"/>
          </p:cNvSpPr>
          <p:nvPr/>
        </p:nvSpPr>
        <p:spPr bwMode="auto">
          <a:xfrm>
            <a:off x="4249067" y="419098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Text Box 39"/>
          <p:cNvSpPr txBox="1">
            <a:spLocks noChangeArrowheads="1"/>
          </p:cNvSpPr>
          <p:nvPr/>
        </p:nvSpPr>
        <p:spPr bwMode="auto">
          <a:xfrm>
            <a:off x="2587608" y="3962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5</a:t>
            </a:r>
          </a:p>
        </p:txBody>
      </p:sp>
      <p:sp>
        <p:nvSpPr>
          <p:cNvPr id="26" name="Text Box 40"/>
          <p:cNvSpPr txBox="1">
            <a:spLocks noChangeArrowheads="1"/>
          </p:cNvSpPr>
          <p:nvPr/>
        </p:nvSpPr>
        <p:spPr bwMode="auto">
          <a:xfrm>
            <a:off x="3626020" y="3962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3</a:t>
            </a:r>
          </a:p>
        </p:txBody>
      </p:sp>
      <p:sp>
        <p:nvSpPr>
          <p:cNvPr id="27" name="Text Box 41"/>
          <p:cNvSpPr txBox="1">
            <a:spLocks noChangeArrowheads="1"/>
          </p:cNvSpPr>
          <p:nvPr/>
        </p:nvSpPr>
        <p:spPr bwMode="auto">
          <a:xfrm>
            <a:off x="4716352" y="39624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0</a:t>
            </a:r>
          </a:p>
        </p:txBody>
      </p:sp>
      <p:sp>
        <p:nvSpPr>
          <p:cNvPr id="28" name="Line 42"/>
          <p:cNvSpPr>
            <a:spLocks noChangeShapeType="1"/>
          </p:cNvSpPr>
          <p:nvPr/>
        </p:nvSpPr>
        <p:spPr bwMode="auto">
          <a:xfrm flipV="1">
            <a:off x="5079795" y="4074604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9" name="Text Box 43"/>
          <p:cNvSpPr txBox="1">
            <a:spLocks noChangeArrowheads="1"/>
          </p:cNvSpPr>
          <p:nvPr/>
        </p:nvSpPr>
        <p:spPr bwMode="auto">
          <a:xfrm>
            <a:off x="2587608" y="4419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30" name="Text Box 44"/>
          <p:cNvSpPr txBox="1">
            <a:spLocks noChangeArrowheads="1"/>
          </p:cNvSpPr>
          <p:nvPr/>
        </p:nvSpPr>
        <p:spPr bwMode="auto">
          <a:xfrm>
            <a:off x="3677940" y="4419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4</a:t>
            </a:r>
          </a:p>
        </p:txBody>
      </p:sp>
      <p:sp>
        <p:nvSpPr>
          <p:cNvPr id="31" name="Line 45"/>
          <p:cNvSpPr>
            <a:spLocks noChangeShapeType="1"/>
          </p:cNvSpPr>
          <p:nvPr/>
        </p:nvSpPr>
        <p:spPr bwMode="auto">
          <a:xfrm>
            <a:off x="3210656" y="4617707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2" name="Line 49"/>
          <p:cNvSpPr>
            <a:spLocks noChangeShapeType="1"/>
          </p:cNvSpPr>
          <p:nvPr/>
        </p:nvSpPr>
        <p:spPr bwMode="auto">
          <a:xfrm flipH="1" flipV="1">
            <a:off x="2691450" y="4343400"/>
            <a:ext cx="149955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33" name="Group 51"/>
          <p:cNvGrpSpPr>
            <a:grpSpLocks/>
          </p:cNvGrpSpPr>
          <p:nvPr/>
        </p:nvGrpSpPr>
        <p:grpSpPr bwMode="auto">
          <a:xfrm>
            <a:off x="2445897" y="5199602"/>
            <a:ext cx="830729" cy="271551"/>
            <a:chOff x="912" y="864"/>
            <a:chExt cx="768" cy="336"/>
          </a:xfrm>
        </p:grpSpPr>
        <p:sp>
          <p:nvSpPr>
            <p:cNvPr id="90" name="Rectangle 52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1" name="Line 53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4" name="Group 54"/>
          <p:cNvGrpSpPr>
            <a:grpSpLocks/>
          </p:cNvGrpSpPr>
          <p:nvPr/>
        </p:nvGrpSpPr>
        <p:grpSpPr bwMode="auto">
          <a:xfrm>
            <a:off x="3536229" y="5199602"/>
            <a:ext cx="830729" cy="271551"/>
            <a:chOff x="912" y="864"/>
            <a:chExt cx="768" cy="336"/>
          </a:xfrm>
        </p:grpSpPr>
        <p:sp>
          <p:nvSpPr>
            <p:cNvPr id="88" name="Rectangle 5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9" name="Line 5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5" name="Group 57"/>
          <p:cNvGrpSpPr>
            <a:grpSpLocks/>
          </p:cNvGrpSpPr>
          <p:nvPr/>
        </p:nvGrpSpPr>
        <p:grpSpPr bwMode="auto">
          <a:xfrm>
            <a:off x="2445897" y="5626325"/>
            <a:ext cx="830729" cy="271551"/>
            <a:chOff x="912" y="864"/>
            <a:chExt cx="768" cy="336"/>
          </a:xfrm>
        </p:grpSpPr>
        <p:sp>
          <p:nvSpPr>
            <p:cNvPr id="86" name="Rectangle 5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7" name="Line 5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6" name="Group 60"/>
          <p:cNvGrpSpPr>
            <a:grpSpLocks/>
          </p:cNvGrpSpPr>
          <p:nvPr/>
        </p:nvGrpSpPr>
        <p:grpSpPr bwMode="auto">
          <a:xfrm>
            <a:off x="3536229" y="5626325"/>
            <a:ext cx="830729" cy="271551"/>
            <a:chOff x="912" y="864"/>
            <a:chExt cx="768" cy="336"/>
          </a:xfrm>
        </p:grpSpPr>
        <p:sp>
          <p:nvSpPr>
            <p:cNvPr id="84" name="Rectangle 6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5" name="Line 62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7" name="Group 63"/>
          <p:cNvGrpSpPr>
            <a:grpSpLocks/>
          </p:cNvGrpSpPr>
          <p:nvPr/>
        </p:nvGrpSpPr>
        <p:grpSpPr bwMode="auto">
          <a:xfrm>
            <a:off x="4574639" y="5626325"/>
            <a:ext cx="830729" cy="271551"/>
            <a:chOff x="912" y="864"/>
            <a:chExt cx="768" cy="336"/>
          </a:xfrm>
        </p:grpSpPr>
        <p:sp>
          <p:nvSpPr>
            <p:cNvPr id="82" name="Rectangle 64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3" name="Line 65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8" name="Group 66"/>
          <p:cNvGrpSpPr>
            <a:grpSpLocks/>
          </p:cNvGrpSpPr>
          <p:nvPr/>
        </p:nvGrpSpPr>
        <p:grpSpPr bwMode="auto">
          <a:xfrm>
            <a:off x="2445897" y="6053049"/>
            <a:ext cx="830729" cy="271551"/>
            <a:chOff x="912" y="864"/>
            <a:chExt cx="768" cy="336"/>
          </a:xfrm>
        </p:grpSpPr>
        <p:sp>
          <p:nvSpPr>
            <p:cNvPr id="80" name="Rectangle 67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1" name="Line 68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9" name="Group 69"/>
          <p:cNvGrpSpPr>
            <a:grpSpLocks/>
          </p:cNvGrpSpPr>
          <p:nvPr/>
        </p:nvGrpSpPr>
        <p:grpSpPr bwMode="auto">
          <a:xfrm>
            <a:off x="3536229" y="6053049"/>
            <a:ext cx="830729" cy="271551"/>
            <a:chOff x="912" y="864"/>
            <a:chExt cx="768" cy="336"/>
          </a:xfrm>
        </p:grpSpPr>
        <p:sp>
          <p:nvSpPr>
            <p:cNvPr id="78" name="Rectangle 70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9" name="Line 71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40" name="Text Box 72"/>
          <p:cNvSpPr txBox="1">
            <a:spLocks noChangeArrowheads="1"/>
          </p:cNvSpPr>
          <p:nvPr/>
        </p:nvSpPr>
        <p:spPr bwMode="auto">
          <a:xfrm>
            <a:off x="1447800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x</a:t>
            </a:r>
          </a:p>
        </p:txBody>
      </p:sp>
      <p:sp>
        <p:nvSpPr>
          <p:cNvPr id="41" name="Text Box 73"/>
          <p:cNvSpPr txBox="1">
            <a:spLocks noChangeArrowheads="1"/>
          </p:cNvSpPr>
          <p:nvPr/>
        </p:nvSpPr>
        <p:spPr bwMode="auto">
          <a:xfrm>
            <a:off x="1447800" y="5555282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y</a:t>
            </a:r>
          </a:p>
        </p:txBody>
      </p:sp>
      <p:sp>
        <p:nvSpPr>
          <p:cNvPr id="42" name="Text Box 74"/>
          <p:cNvSpPr txBox="1">
            <a:spLocks noChangeArrowheads="1"/>
          </p:cNvSpPr>
          <p:nvPr/>
        </p:nvSpPr>
        <p:spPr bwMode="auto">
          <a:xfrm>
            <a:off x="1447800" y="60207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z</a:t>
            </a:r>
          </a:p>
        </p:txBody>
      </p:sp>
      <p:sp>
        <p:nvSpPr>
          <p:cNvPr id="43" name="Text Box 75"/>
          <p:cNvSpPr txBox="1">
            <a:spLocks noChangeArrowheads="1"/>
          </p:cNvSpPr>
          <p:nvPr/>
        </p:nvSpPr>
        <p:spPr bwMode="auto">
          <a:xfrm>
            <a:off x="2549739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44" name="Text Box 76"/>
          <p:cNvSpPr txBox="1">
            <a:spLocks noChangeArrowheads="1"/>
          </p:cNvSpPr>
          <p:nvPr/>
        </p:nvSpPr>
        <p:spPr bwMode="auto">
          <a:xfrm>
            <a:off x="3588149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45" name="Line 77"/>
          <p:cNvSpPr>
            <a:spLocks noChangeShapeType="1"/>
          </p:cNvSpPr>
          <p:nvPr/>
        </p:nvSpPr>
        <p:spPr bwMode="auto">
          <a:xfrm flipV="1">
            <a:off x="4003514" y="5238396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6" name="Line 78"/>
          <p:cNvSpPr>
            <a:spLocks noChangeShapeType="1"/>
          </p:cNvSpPr>
          <p:nvPr/>
        </p:nvSpPr>
        <p:spPr bwMode="auto">
          <a:xfrm>
            <a:off x="3172785" y="535477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7" name="Line 79"/>
          <p:cNvSpPr>
            <a:spLocks noChangeShapeType="1"/>
          </p:cNvSpPr>
          <p:nvPr/>
        </p:nvSpPr>
        <p:spPr bwMode="auto">
          <a:xfrm>
            <a:off x="3172785" y="578149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8" name="Line 80"/>
          <p:cNvSpPr>
            <a:spLocks noChangeShapeType="1"/>
          </p:cNvSpPr>
          <p:nvPr/>
        </p:nvSpPr>
        <p:spPr bwMode="auto">
          <a:xfrm>
            <a:off x="4211196" y="578149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9" name="Text Box 81"/>
          <p:cNvSpPr txBox="1">
            <a:spLocks noChangeArrowheads="1"/>
          </p:cNvSpPr>
          <p:nvPr/>
        </p:nvSpPr>
        <p:spPr bwMode="auto">
          <a:xfrm>
            <a:off x="2549739" y="5562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5</a:t>
            </a:r>
          </a:p>
        </p:txBody>
      </p:sp>
      <p:sp>
        <p:nvSpPr>
          <p:cNvPr id="50" name="Text Box 82"/>
          <p:cNvSpPr txBox="1">
            <a:spLocks noChangeArrowheads="1"/>
          </p:cNvSpPr>
          <p:nvPr/>
        </p:nvSpPr>
        <p:spPr bwMode="auto">
          <a:xfrm>
            <a:off x="3588149" y="5562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3</a:t>
            </a:r>
          </a:p>
        </p:txBody>
      </p:sp>
      <p:sp>
        <p:nvSpPr>
          <p:cNvPr id="51" name="Text Box 83"/>
          <p:cNvSpPr txBox="1">
            <a:spLocks noChangeArrowheads="1"/>
          </p:cNvSpPr>
          <p:nvPr/>
        </p:nvSpPr>
        <p:spPr bwMode="auto">
          <a:xfrm>
            <a:off x="4678481" y="55626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0</a:t>
            </a:r>
          </a:p>
        </p:txBody>
      </p:sp>
      <p:sp>
        <p:nvSpPr>
          <p:cNvPr id="52" name="Line 84"/>
          <p:cNvSpPr>
            <a:spLocks noChangeShapeType="1"/>
          </p:cNvSpPr>
          <p:nvPr/>
        </p:nvSpPr>
        <p:spPr bwMode="auto">
          <a:xfrm flipV="1">
            <a:off x="5041924" y="5665119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3" name="Text Box 85"/>
          <p:cNvSpPr txBox="1">
            <a:spLocks noChangeArrowheads="1"/>
          </p:cNvSpPr>
          <p:nvPr/>
        </p:nvSpPr>
        <p:spPr bwMode="auto">
          <a:xfrm>
            <a:off x="2549739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2</a:t>
            </a:r>
          </a:p>
        </p:txBody>
      </p:sp>
      <p:sp>
        <p:nvSpPr>
          <p:cNvPr id="54" name="Text Box 86"/>
          <p:cNvSpPr txBox="1">
            <a:spLocks noChangeArrowheads="1"/>
          </p:cNvSpPr>
          <p:nvPr/>
        </p:nvSpPr>
        <p:spPr bwMode="auto">
          <a:xfrm>
            <a:off x="3640070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55" name="Line 87"/>
          <p:cNvSpPr>
            <a:spLocks noChangeShapeType="1"/>
          </p:cNvSpPr>
          <p:nvPr/>
        </p:nvSpPr>
        <p:spPr bwMode="auto">
          <a:xfrm>
            <a:off x="3172785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56" name="Group 104"/>
          <p:cNvGrpSpPr>
            <a:grpSpLocks/>
          </p:cNvGrpSpPr>
          <p:nvPr/>
        </p:nvGrpSpPr>
        <p:grpSpPr bwMode="auto">
          <a:xfrm>
            <a:off x="4574639" y="6053049"/>
            <a:ext cx="830729" cy="271551"/>
            <a:chOff x="912" y="864"/>
            <a:chExt cx="768" cy="336"/>
          </a:xfrm>
        </p:grpSpPr>
        <p:sp>
          <p:nvSpPr>
            <p:cNvPr id="76" name="Rectangle 10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7" name="Line 10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57" name="Group 107"/>
          <p:cNvGrpSpPr>
            <a:grpSpLocks/>
          </p:cNvGrpSpPr>
          <p:nvPr/>
        </p:nvGrpSpPr>
        <p:grpSpPr bwMode="auto">
          <a:xfrm>
            <a:off x="5664971" y="6053049"/>
            <a:ext cx="830729" cy="271551"/>
            <a:chOff x="912" y="864"/>
            <a:chExt cx="768" cy="336"/>
          </a:xfrm>
        </p:grpSpPr>
        <p:sp>
          <p:nvSpPr>
            <p:cNvPr id="74" name="Rectangle 10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5" name="Line 10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58" name="Group 110"/>
          <p:cNvGrpSpPr>
            <a:grpSpLocks/>
          </p:cNvGrpSpPr>
          <p:nvPr/>
        </p:nvGrpSpPr>
        <p:grpSpPr bwMode="auto">
          <a:xfrm>
            <a:off x="6703382" y="6053049"/>
            <a:ext cx="830729" cy="271551"/>
            <a:chOff x="912" y="864"/>
            <a:chExt cx="768" cy="336"/>
          </a:xfrm>
        </p:grpSpPr>
        <p:sp>
          <p:nvSpPr>
            <p:cNvPr id="72" name="Rectangle 11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3" name="Line 112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59" name="Line 113"/>
          <p:cNvSpPr>
            <a:spLocks noChangeShapeType="1"/>
          </p:cNvSpPr>
          <p:nvPr/>
        </p:nvSpPr>
        <p:spPr bwMode="auto">
          <a:xfrm>
            <a:off x="5301527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0" name="Line 114"/>
          <p:cNvSpPr>
            <a:spLocks noChangeShapeType="1"/>
          </p:cNvSpPr>
          <p:nvPr/>
        </p:nvSpPr>
        <p:spPr bwMode="auto">
          <a:xfrm>
            <a:off x="6339938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1" name="Text Box 115"/>
          <p:cNvSpPr txBox="1">
            <a:spLocks noChangeArrowheads="1"/>
          </p:cNvSpPr>
          <p:nvPr/>
        </p:nvSpPr>
        <p:spPr bwMode="auto">
          <a:xfrm>
            <a:off x="4678481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5</a:t>
            </a:r>
          </a:p>
        </p:txBody>
      </p:sp>
      <p:sp>
        <p:nvSpPr>
          <p:cNvPr id="62" name="Text Box 116"/>
          <p:cNvSpPr txBox="1">
            <a:spLocks noChangeArrowheads="1"/>
          </p:cNvSpPr>
          <p:nvPr/>
        </p:nvSpPr>
        <p:spPr bwMode="auto">
          <a:xfrm>
            <a:off x="5716892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3</a:t>
            </a:r>
          </a:p>
        </p:txBody>
      </p:sp>
      <p:sp>
        <p:nvSpPr>
          <p:cNvPr id="63" name="Text Box 117"/>
          <p:cNvSpPr txBox="1">
            <a:spLocks noChangeArrowheads="1"/>
          </p:cNvSpPr>
          <p:nvPr/>
        </p:nvSpPr>
        <p:spPr bwMode="auto">
          <a:xfrm>
            <a:off x="6807223" y="60198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0</a:t>
            </a:r>
          </a:p>
        </p:txBody>
      </p:sp>
      <p:sp>
        <p:nvSpPr>
          <p:cNvPr id="64" name="Line 118"/>
          <p:cNvSpPr>
            <a:spLocks noChangeShapeType="1"/>
          </p:cNvSpPr>
          <p:nvPr/>
        </p:nvSpPr>
        <p:spPr bwMode="auto">
          <a:xfrm flipV="1">
            <a:off x="7170667" y="6091842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5" name="Line 119"/>
          <p:cNvSpPr>
            <a:spLocks noChangeShapeType="1"/>
          </p:cNvSpPr>
          <p:nvPr/>
        </p:nvSpPr>
        <p:spPr bwMode="auto">
          <a:xfrm>
            <a:off x="4211196" y="616942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6" name="Line 45"/>
          <p:cNvSpPr>
            <a:spLocks noChangeShapeType="1"/>
          </p:cNvSpPr>
          <p:nvPr/>
        </p:nvSpPr>
        <p:spPr bwMode="auto">
          <a:xfrm>
            <a:off x="1901036" y="4642175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7" name="Line 45"/>
          <p:cNvSpPr>
            <a:spLocks noChangeShapeType="1"/>
          </p:cNvSpPr>
          <p:nvPr/>
        </p:nvSpPr>
        <p:spPr bwMode="auto">
          <a:xfrm>
            <a:off x="1901036" y="417259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8" name="Line 45"/>
          <p:cNvSpPr>
            <a:spLocks noChangeShapeType="1"/>
          </p:cNvSpPr>
          <p:nvPr/>
        </p:nvSpPr>
        <p:spPr bwMode="auto">
          <a:xfrm>
            <a:off x="1901036" y="3749963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9" name="Line 45"/>
          <p:cNvSpPr>
            <a:spLocks noChangeShapeType="1"/>
          </p:cNvSpPr>
          <p:nvPr/>
        </p:nvSpPr>
        <p:spPr bwMode="auto">
          <a:xfrm>
            <a:off x="1901036" y="6238765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0" name="Line 45"/>
          <p:cNvSpPr>
            <a:spLocks noChangeShapeType="1"/>
          </p:cNvSpPr>
          <p:nvPr/>
        </p:nvSpPr>
        <p:spPr bwMode="auto">
          <a:xfrm>
            <a:off x="1901036" y="576918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1" name="Line 45"/>
          <p:cNvSpPr>
            <a:spLocks noChangeShapeType="1"/>
          </p:cNvSpPr>
          <p:nvPr/>
        </p:nvSpPr>
        <p:spPr bwMode="auto">
          <a:xfrm>
            <a:off x="1901036" y="5346553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6" name="TextBox 105"/>
          <p:cNvSpPr txBox="1"/>
          <p:nvPr/>
        </p:nvSpPr>
        <p:spPr>
          <a:xfrm>
            <a:off x="574357" y="464820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+mj-lt"/>
              </a:rPr>
              <a:t>or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898957" y="4114800"/>
            <a:ext cx="16666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latin typeface="+mj-lt"/>
              </a:rPr>
              <a:t>(can’t tell, </a:t>
            </a:r>
          </a:p>
          <a:p>
            <a:r>
              <a:rPr lang="en-US" b="0" i="1" dirty="0">
                <a:latin typeface="+mj-lt"/>
              </a:rPr>
              <a:t>but it’s the </a:t>
            </a:r>
          </a:p>
          <a:p>
            <a:r>
              <a:rPr lang="en-US" b="0" i="1" dirty="0">
                <a:latin typeface="+mj-lt"/>
              </a:rPr>
              <a:t>first one)</a:t>
            </a:r>
          </a:p>
        </p:txBody>
      </p:sp>
    </p:spTree>
    <p:extLst>
      <p:ext uri="{BB962C8B-B14F-4D97-AF65-F5344CB8AC3E}">
        <p14:creationId xmlns:p14="http://schemas.microsoft.com/office/powerpoint/2010/main" val="7946129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 animBg="1"/>
      <p:bldP spid="29" grpId="0"/>
      <p:bldP spid="30" grpId="0"/>
      <p:bldP spid="31" grpId="0" animBg="1"/>
      <p:bldP spid="32" grpId="0" animBg="1"/>
      <p:bldP spid="40" grpId="0"/>
      <p:bldP spid="41" grpId="0"/>
      <p:bldP spid="42" grpId="0"/>
      <p:bldP spid="43" grpId="0"/>
      <p:bldP spid="44" grpId="0"/>
      <p:bldP spid="45" grpId="0" animBg="1"/>
      <p:bldP spid="46" grpId="0" animBg="1"/>
      <p:bldP spid="47" grpId="0" animBg="1"/>
      <p:bldP spid="48" grpId="0" animBg="1"/>
      <p:bldP spid="49" grpId="0"/>
      <p:bldP spid="50" grpId="0"/>
      <p:bldP spid="51" grpId="0"/>
      <p:bldP spid="52" grpId="0" animBg="1"/>
      <p:bldP spid="53" grpId="0"/>
      <p:bldP spid="54" grpId="0"/>
      <p:bldP spid="55" grpId="0" animBg="1"/>
      <p:bldP spid="59" grpId="0" animBg="1"/>
      <p:bldP spid="60" grpId="0" animBg="1"/>
      <p:bldP spid="61" grpId="0"/>
      <p:bldP spid="62" grpId="0"/>
      <p:bldP spid="63" grpId="0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106" grpId="0"/>
      <p:bldP spid="10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Racket vs. Python/C++ on mutable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Racket, we create aliases all the time without thinking about it because it is </a:t>
            </a:r>
            <a:r>
              <a:rPr lang="en-US" i="1" dirty="0"/>
              <a:t>impossible</a:t>
            </a:r>
            <a:r>
              <a:rPr lang="en-US" dirty="0"/>
              <a:t> to tell where there is aliasing.</a:t>
            </a:r>
          </a:p>
          <a:p>
            <a:pPr lvl="1"/>
            <a:r>
              <a:rPr lang="en-US" dirty="0"/>
              <a:t>Example: 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is constant time; does not copy rest of the list.</a:t>
            </a:r>
          </a:p>
          <a:p>
            <a:pPr lvl="1"/>
            <a:r>
              <a:rPr lang="en-US" dirty="0"/>
              <a:t>So don’t worry and focus on your algorithm.</a:t>
            </a:r>
          </a:p>
          <a:p>
            <a:pPr lvl="1"/>
            <a:endParaRPr lang="en-US" dirty="0"/>
          </a:p>
          <a:p>
            <a:r>
              <a:rPr lang="en-US" dirty="0"/>
              <a:t>In Python and C++, we have to think about the implications of mutability, which often forces us to copy manually.</a:t>
            </a:r>
          </a:p>
          <a:p>
            <a:pPr lvl="1"/>
            <a:r>
              <a:rPr lang="en-US" dirty="0"/>
              <a:t>Hence why we have pass by reference </a:t>
            </a:r>
            <a:r>
              <a:rPr lang="en-US" b="1" dirty="0"/>
              <a:t>and</a:t>
            </a:r>
            <a:r>
              <a:rPr lang="en-US" dirty="0"/>
              <a:t> pass by value</a:t>
            </a:r>
          </a:p>
          <a:p>
            <a:pPr lvl="1"/>
            <a:r>
              <a:rPr lang="en-US" dirty="0"/>
              <a:t>And then you have pass by </a:t>
            </a:r>
            <a:r>
              <a:rPr lang="en-US" dirty="0" err="1"/>
              <a:t>const</a:t>
            </a:r>
            <a:r>
              <a:rPr lang="en-US" dirty="0"/>
              <a:t> reference to simulate pass by value but not waste time copying…</a:t>
            </a:r>
          </a:p>
          <a:p>
            <a:pPr lvl="2"/>
            <a:r>
              <a:rPr lang="en-US" dirty="0"/>
              <a:t>e.g., compare(</a:t>
            </a:r>
            <a:r>
              <a:rPr lang="en-US" dirty="0" err="1"/>
              <a:t>const</a:t>
            </a:r>
            <a:r>
              <a:rPr lang="en-US" dirty="0"/>
              <a:t> string&amp; s1, </a:t>
            </a:r>
            <a:r>
              <a:rPr lang="en-US" dirty="0" err="1"/>
              <a:t>const</a:t>
            </a:r>
            <a:r>
              <a:rPr lang="en-US" dirty="0"/>
              <a:t> string&amp; s2)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1134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143000"/>
            <a:ext cx="7772400" cy="1447800"/>
          </a:xfrm>
        </p:spPr>
        <p:txBody>
          <a:bodyPr>
            <a:normAutofit/>
          </a:bodyPr>
          <a:lstStyle/>
          <a:p>
            <a:pPr algn="ctr"/>
            <a:r>
              <a:rPr lang="en-US" sz="4000" i="0" dirty="0"/>
              <a:t>Dynamic typing </a:t>
            </a:r>
            <a:r>
              <a:rPr lang="en-US" sz="4000" i="0" dirty="0" err="1"/>
              <a:t>vs</a:t>
            </a:r>
            <a:r>
              <a:rPr lang="en-US" sz="4000" i="0" dirty="0"/>
              <a:t> static typing</a:t>
            </a: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7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Declaring functions in C++ </a:t>
            </a:r>
            <a:r>
              <a:rPr lang="en-US" dirty="0" err="1"/>
              <a:t>vs</a:t>
            </a:r>
            <a:r>
              <a:rPr lang="en-US" dirty="0"/>
              <a:t> Python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C++ uses </a:t>
            </a:r>
            <a:r>
              <a:rPr lang="en-US" b="1" i="1" dirty="0"/>
              <a:t>static typing</a:t>
            </a:r>
            <a:r>
              <a:rPr lang="en-US" dirty="0"/>
              <a:t>: most code can be checked at compile-time to make sure rules involving types are not violated.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double(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n) {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 return 2 * n; 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Python uses </a:t>
            </a:r>
            <a:r>
              <a:rPr lang="en-US" b="1" i="1" dirty="0"/>
              <a:t>dynamic typing</a:t>
            </a:r>
            <a:r>
              <a:rPr lang="en-US" dirty="0"/>
              <a:t>: most code cannot be checked for type errors at compile-time; this has be delayed until run-time.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def</a:t>
            </a:r>
            <a:r>
              <a:rPr lang="en-US" dirty="0">
                <a:latin typeface="Courier"/>
                <a:cs typeface="Courier"/>
              </a:rPr>
              <a:t> double(n):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   return 2 * 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56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typing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Racket (like most Scheme or Lisp dialects) is dynamically typed.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Some characteristics of dynamic typing:</a:t>
            </a:r>
          </a:p>
          <a:p>
            <a:pPr lvl="1"/>
            <a:r>
              <a:rPr lang="en-US" dirty="0"/>
              <a:t>Values have types, but variables do not.</a:t>
            </a:r>
          </a:p>
          <a:p>
            <a:pPr lvl="2"/>
            <a:r>
              <a:rPr lang="en-US" dirty="0"/>
              <a:t>A variable can refer to different types during its lifetime.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Most type-error bugs cannot be found before the program is run, and not until the offending line of code is encountered.</a:t>
            </a:r>
          </a:p>
          <a:p>
            <a:pPr lvl="2"/>
            <a:r>
              <a:rPr lang="en-US" dirty="0"/>
              <a:t>Possible to write code with type errors that aren't discovered for a long time, if buried in code that isn't executed often.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Traditionally (but not always), dynamically-typed languages are interpreted, whereas statically-typed languages are compiled.</a:t>
            </a:r>
          </a:p>
        </p:txBody>
      </p:sp>
    </p:spTree>
    <p:extLst>
      <p:ext uri="{BB962C8B-B14F-4D97-AF65-F5344CB8AC3E}">
        <p14:creationId xmlns:p14="http://schemas.microsoft.com/office/powerpoint/2010/main" val="107479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good things about dynamic typing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199"/>
            <a:ext cx="8458200" cy="4862689"/>
          </a:xfrm>
        </p:spPr>
        <p:txBody>
          <a:bodyPr>
            <a:normAutofit/>
          </a:bodyPr>
          <a:lstStyle/>
          <a:p>
            <a:r>
              <a:rPr lang="en-US" dirty="0"/>
              <a:t>Enables polymorphism (enabling code to handle any data type).</a:t>
            </a:r>
          </a:p>
          <a:p>
            <a:pPr lvl="1"/>
            <a:r>
              <a:rPr lang="en-US" dirty="0"/>
              <a:t>Example: Calculating the length of a list.</a:t>
            </a:r>
          </a:p>
          <a:p>
            <a:pPr marL="457200" lvl="1" indent="0">
              <a:buNone/>
            </a:pPr>
            <a:r>
              <a:rPr lang="en-US" sz="2100" b="1" dirty="0">
                <a:latin typeface="Courier"/>
                <a:cs typeface="Courier"/>
              </a:rPr>
              <a:t>(define (length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</a:t>
            </a:r>
            <a:br>
              <a:rPr lang="en-US" sz="2100" b="1" dirty="0">
                <a:latin typeface="Courier"/>
                <a:cs typeface="Courier"/>
              </a:rPr>
            </a:br>
            <a:r>
              <a:rPr lang="en-US" sz="2100" b="1" dirty="0">
                <a:latin typeface="Courier"/>
                <a:cs typeface="Courier"/>
              </a:rPr>
              <a:t>   (if (null?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 0 (+ 1 (length (</a:t>
            </a:r>
            <a:r>
              <a:rPr lang="en-US" sz="2100" b="1" dirty="0" err="1">
                <a:latin typeface="Courier"/>
                <a:cs typeface="Courier"/>
              </a:rPr>
              <a:t>cdr</a:t>
            </a:r>
            <a:r>
              <a:rPr lang="en-US" sz="2100" b="1" dirty="0">
                <a:latin typeface="Courier"/>
                <a:cs typeface="Courier"/>
              </a:rPr>
              <a:t> </a:t>
            </a:r>
            <a:r>
              <a:rPr lang="en-US" sz="2100" b="1" dirty="0" err="1">
                <a:latin typeface="Courier"/>
                <a:cs typeface="Courier"/>
              </a:rPr>
              <a:t>lst</a:t>
            </a:r>
            <a:r>
              <a:rPr lang="en-US" sz="2100" b="1" dirty="0">
                <a:latin typeface="Courier"/>
                <a:cs typeface="Courier"/>
              </a:rPr>
              <a:t>)))))</a:t>
            </a:r>
            <a:br>
              <a:rPr lang="en-US" sz="2100" b="1" dirty="0">
                <a:latin typeface="Courier"/>
                <a:cs typeface="Courier"/>
              </a:rPr>
            </a:br>
            <a:br>
              <a:rPr lang="en-US" dirty="0">
                <a:latin typeface="Courier"/>
                <a:cs typeface="Courier"/>
              </a:rPr>
            </a:br>
            <a:r>
              <a:rPr lang="en-US" dirty="0"/>
              <a:t>versus</a:t>
            </a:r>
          </a:p>
          <a:p>
            <a:pPr marL="457200" lvl="1" indent="0">
              <a:buNone/>
            </a:pPr>
            <a:br>
              <a:rPr lang="en-US" dirty="0"/>
            </a:br>
            <a:r>
              <a:rPr lang="en-US" sz="1900" b="1" dirty="0" err="1">
                <a:latin typeface="Courier"/>
                <a:cs typeface="Courier"/>
              </a:rPr>
              <a:t>int</a:t>
            </a:r>
            <a:r>
              <a:rPr lang="en-US" sz="1900" b="1" dirty="0">
                <a:latin typeface="Courier"/>
                <a:cs typeface="Courier"/>
              </a:rPr>
              <a:t> </a:t>
            </a:r>
            <a:r>
              <a:rPr lang="en-US" sz="1900" b="1" dirty="0" err="1">
                <a:latin typeface="Courier"/>
                <a:cs typeface="Courier"/>
              </a:rPr>
              <a:t>length_int_array</a:t>
            </a:r>
            <a:r>
              <a:rPr lang="en-US" sz="1900" b="1" dirty="0">
                <a:latin typeface="Courier"/>
                <a:cs typeface="Courier"/>
              </a:rPr>
              <a:t>(</a:t>
            </a:r>
            <a:r>
              <a:rPr lang="en-US" sz="1900" b="1" dirty="0" err="1">
                <a:latin typeface="Courier"/>
                <a:cs typeface="Courier"/>
              </a:rPr>
              <a:t>int_node</a:t>
            </a:r>
            <a:r>
              <a:rPr lang="en-US" sz="1900" b="1" dirty="0">
                <a:latin typeface="Courier"/>
                <a:cs typeface="Courier"/>
              </a:rPr>
              <a:t>* array) {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   if (array-&gt;next == NULL) return 0;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   else return 1 + </a:t>
            </a:r>
            <a:r>
              <a:rPr lang="en-US" sz="1900" b="1" dirty="0" err="1">
                <a:latin typeface="Courier"/>
                <a:cs typeface="Courier"/>
              </a:rPr>
              <a:t>length_int_array</a:t>
            </a:r>
            <a:r>
              <a:rPr lang="en-US" sz="1900" b="1" dirty="0">
                <a:latin typeface="Courier"/>
                <a:cs typeface="Courier"/>
              </a:rPr>
              <a:t>(array-&gt;next);</a:t>
            </a:r>
            <a:br>
              <a:rPr lang="en-US" sz="1900" b="1" dirty="0">
                <a:latin typeface="Courier"/>
                <a:cs typeface="Courier"/>
              </a:rPr>
            </a:br>
            <a:r>
              <a:rPr lang="en-US" sz="1900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07248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Easier to create flexible 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686800" cy="5105400"/>
          </a:xfrm>
        </p:spPr>
        <p:txBody>
          <a:bodyPr>
            <a:normAutofit/>
          </a:bodyPr>
          <a:lstStyle/>
          <a:p>
            <a:r>
              <a:rPr lang="en-US" dirty="0"/>
              <a:t>In Racket, it's easy to create a list that can contain any other kind of data structure:</a:t>
            </a:r>
          </a:p>
          <a:p>
            <a:pPr lvl="1"/>
            <a:r>
              <a:rPr lang="en-US" dirty="0"/>
              <a:t>List of integers: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2 3)</a:t>
            </a:r>
          </a:p>
          <a:p>
            <a:pPr lvl="1"/>
            <a:r>
              <a:rPr lang="en-US" dirty="0"/>
              <a:t>List of </a:t>
            </a:r>
            <a:r>
              <a:rPr lang="en-US" dirty="0" err="1"/>
              <a:t>booleans</a:t>
            </a:r>
            <a:r>
              <a:rPr lang="en-US" dirty="0"/>
              <a:t>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'(#f #f #t #f #t)</a:t>
            </a:r>
          </a:p>
          <a:p>
            <a:pPr lvl="1"/>
            <a:r>
              <a:rPr lang="en-US" dirty="0"/>
              <a:t>List of strings: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'("a" "b" "c")</a:t>
            </a:r>
          </a:p>
          <a:p>
            <a:pPr lvl="1"/>
            <a:r>
              <a:rPr lang="en-US" dirty="0"/>
              <a:t>List of mixed types: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'("a" 42 #f)</a:t>
            </a:r>
          </a:p>
          <a:p>
            <a:pPr lvl="1"/>
            <a:r>
              <a:rPr lang="en-US" dirty="0"/>
              <a:t>List of really mixed types: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(3 #f) ("hi") 9 (1 2) ())</a:t>
            </a:r>
          </a:p>
          <a:p>
            <a:r>
              <a:rPr lang="en-US" dirty="0"/>
              <a:t>Also, all of these lists will work with our length function!</a:t>
            </a:r>
          </a:p>
          <a:p>
            <a:endParaRPr lang="en-US" dirty="0"/>
          </a:p>
          <a:p>
            <a:r>
              <a:rPr lang="en-US" dirty="0"/>
              <a:t>Mixing types in a single data structure is not easy in statically-typed languages.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C++, arrays or vectors must all hold the same type.</a:t>
            </a:r>
          </a:p>
        </p:txBody>
      </p:sp>
    </p:spTree>
    <p:extLst>
      <p:ext uri="{BB962C8B-B14F-4D97-AF65-F5344CB8AC3E}">
        <p14:creationId xmlns:p14="http://schemas.microsoft.com/office/powerpoint/2010/main" val="103898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"Manual" type-checking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Dynamically-typed languages often have some way for the programmer to discover the type of a variable.</a:t>
            </a:r>
          </a:p>
          <a:p>
            <a:r>
              <a:rPr lang="en-US" dirty="0"/>
              <a:t>In Racket (all of these return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  <a:r>
              <a:rPr lang="en-US" dirty="0"/>
              <a:t> or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#f</a:t>
            </a:r>
            <a:r>
              <a:rPr lang="en-US" dirty="0"/>
              <a:t>):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number?</a:t>
            </a:r>
          </a:p>
          <a:p>
            <a:pPr lvl="2"/>
            <a:r>
              <a:rPr lang="en-US" dirty="0">
                <a:latin typeface="Courier"/>
                <a:cs typeface="Courier"/>
              </a:rPr>
              <a:t>also </a:t>
            </a:r>
            <a:r>
              <a:rPr lang="en-US" b="1" dirty="0">
                <a:latin typeface="Courier"/>
                <a:cs typeface="Courier"/>
              </a:rPr>
              <a:t>integer?, rational?, real?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list?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pair?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string?</a:t>
            </a:r>
          </a:p>
          <a:p>
            <a:pPr lvl="1"/>
            <a:r>
              <a:rPr lang="en-US" b="1" dirty="0" err="1">
                <a:latin typeface="Courier"/>
                <a:cs typeface="Courier"/>
              </a:rPr>
              <a:t>boolean</a:t>
            </a:r>
            <a:r>
              <a:rPr lang="en-US" b="1" dirty="0">
                <a:latin typeface="Courier"/>
                <a:cs typeface="Courier"/>
              </a:rPr>
              <a:t>?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Arial"/>
                <a:cs typeface="Arial"/>
              </a:rPr>
              <a:t>Enables a single function to do different things depending on the type of an argument.</a:t>
            </a:r>
          </a:p>
        </p:txBody>
      </p:sp>
    </p:spTree>
    <p:extLst>
      <p:ext uri="{BB962C8B-B14F-4D97-AF65-F5344CB8AC3E}">
        <p14:creationId xmlns:p14="http://schemas.microsoft.com/office/powerpoint/2010/main" val="956839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Let-expressions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construct for introducing local bindings is </a:t>
            </a:r>
            <a:r>
              <a:rPr lang="en-US" b="1" i="1" dirty="0"/>
              <a:t>just an expression</a:t>
            </a:r>
            <a:r>
              <a:rPr lang="en-US" dirty="0"/>
              <a:t>, so we can use it anywhere we can use an expression.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Syntax: </a:t>
            </a:r>
          </a:p>
          <a:p>
            <a:pPr lvl="1"/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is any </a:t>
            </a:r>
            <a:r>
              <a:rPr lang="en-US" i="1" dirty="0"/>
              <a:t>variable name, </a:t>
            </a:r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is any </a:t>
            </a:r>
            <a:r>
              <a:rPr lang="en-US" i="1" dirty="0"/>
              <a:t>expression,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dirty="0"/>
              <a:t>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/>
              <a:t>is also any </a:t>
            </a:r>
            <a:r>
              <a:rPr lang="en-US" i="1" dirty="0"/>
              <a:t>expression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dirty="0"/>
              <a:t>Evaluation: Evaluate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, assign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to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(all at once) in an environment that includes the bindings from the enclosing environment.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Result of whole let-expression is result of evaluating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dirty="0"/>
              <a:t> in the new environment.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Key idea: a let-expression allows you to make local variables and evaluate an expression with those variables.  The variables disappear outside of the let-expression.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76400" y="2057400"/>
            <a:ext cx="64770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((</a:t>
            </a:r>
            <a:r>
              <a:rPr lang="en-US" sz="2000" i="1" kern="0" dirty="0">
                <a:latin typeface="Courier New" pitchFamily="49" charset="0"/>
              </a:rPr>
              <a:t>var1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i="1" kern="0" dirty="0">
                <a:latin typeface="Courier New" pitchFamily="49" charset="0"/>
              </a:rPr>
              <a:t>e1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(</a:t>
            </a:r>
            <a:r>
              <a:rPr lang="en-US" sz="2000" i="1" kern="0" dirty="0">
                <a:latin typeface="Courier New" pitchFamily="49" charset="0"/>
              </a:rPr>
              <a:t>var2 e2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 </a:t>
            </a:r>
            <a:r>
              <a:rPr lang="en-US" sz="2000" kern="0" dirty="0">
                <a:latin typeface="Courier New" pitchFamily="49" charset="0"/>
              </a:rPr>
              <a:t>...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e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endParaRPr lang="en-US" sz="2000" i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6007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For "regular" list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r>
              <a:rPr lang="en-US" dirty="0">
                <a:latin typeface="Arial"/>
                <a:cs typeface="Arial"/>
              </a:rPr>
              <a:t> of the list.</a:t>
            </a:r>
            <a:br>
              <a:rPr lang="en-US" dirty="0">
                <a:latin typeface="Arial"/>
                <a:cs typeface="Arial"/>
              </a:rPr>
            </a:br>
            <a:br>
              <a:rPr lang="en-US" dirty="0">
                <a:latin typeface="Arial"/>
                <a:cs typeface="Arial"/>
              </a:rPr>
            </a:b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For a list with possible nested lists…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the car of the list is a list…  	do what?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(car is not a list)…		do what?</a:t>
            </a:r>
          </a:p>
        </p:txBody>
      </p:sp>
    </p:spTree>
    <p:extLst>
      <p:ext uri="{BB962C8B-B14F-4D97-AF65-F5344CB8AC3E}">
        <p14:creationId xmlns:p14="http://schemas.microsoft.com/office/powerpoint/2010/main" val="123560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/>
                <a:cs typeface="Arial"/>
              </a:rPr>
              <a:t>For "regular" list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else 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r>
              <a:rPr lang="en-US" dirty="0">
                <a:latin typeface="Arial"/>
                <a:cs typeface="Arial"/>
              </a:rPr>
              <a:t> of the list.</a:t>
            </a:r>
            <a:br>
              <a:rPr lang="en-US" dirty="0">
                <a:latin typeface="Arial"/>
                <a:cs typeface="Arial"/>
              </a:rPr>
            </a:br>
            <a:br>
              <a:rPr lang="en-US" dirty="0">
                <a:latin typeface="Arial"/>
                <a:cs typeface="Arial"/>
              </a:rPr>
            </a:b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For a list with possible nested lists…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empty list, return 0</a:t>
            </a:r>
          </a:p>
          <a:p>
            <a:pPr lvl="1"/>
            <a:r>
              <a:rPr lang="en-US" dirty="0">
                <a:latin typeface="Arial"/>
                <a:cs typeface="Arial"/>
              </a:rPr>
              <a:t>if the car of the list is a list</a:t>
            </a:r>
          </a:p>
          <a:p>
            <a:pPr lvl="2"/>
            <a:r>
              <a:rPr lang="en-US" dirty="0">
                <a:latin typeface="Arial"/>
                <a:cs typeface="Arial"/>
              </a:rPr>
              <a:t>return length of the car (which is a list) plus length of </a:t>
            </a:r>
            <a:r>
              <a:rPr lang="en-US" dirty="0" err="1">
                <a:latin typeface="Arial"/>
                <a:cs typeface="Arial"/>
              </a:rPr>
              <a:t>cdr</a:t>
            </a:r>
            <a:endParaRPr lang="en-US" dirty="0">
              <a:latin typeface="Arial"/>
              <a:cs typeface="Arial"/>
            </a:endParaRPr>
          </a:p>
          <a:p>
            <a:pPr lvl="1"/>
            <a:r>
              <a:rPr lang="en-US" dirty="0">
                <a:latin typeface="Arial"/>
                <a:cs typeface="Arial"/>
              </a:rPr>
              <a:t>else (car is not a list)</a:t>
            </a:r>
          </a:p>
          <a:p>
            <a:pPr lvl="2"/>
            <a:r>
              <a:rPr lang="en-US" dirty="0">
                <a:latin typeface="Arial"/>
                <a:cs typeface="Arial"/>
              </a:rPr>
              <a:t>return 1 + length of the </a:t>
            </a:r>
            <a:r>
              <a:rPr lang="en-US" dirty="0" err="1">
                <a:latin typeface="Arial"/>
                <a:cs typeface="Arial"/>
              </a:rPr>
              <a:t>cdr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1814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Length of a list </a:t>
            </a:r>
            <a:r>
              <a:rPr lang="en-US" dirty="0" err="1"/>
              <a:t>vs</a:t>
            </a:r>
            <a:r>
              <a:rPr lang="en-US" dirty="0"/>
              <a:t> length of nested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519" y="1600200"/>
            <a:ext cx="882414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(define (length-nested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(</a:t>
            </a:r>
            <a:r>
              <a:rPr lang="en-US" sz="2400" b="1" dirty="0" err="1">
                <a:latin typeface="Courier"/>
                <a:cs typeface="Courier"/>
              </a:rPr>
              <a:t>cond</a:t>
            </a:r>
            <a:r>
              <a:rPr lang="en-US" sz="2400" b="1" dirty="0">
                <a:latin typeface="Courier"/>
                <a:cs typeface="Courier"/>
              </a:rPr>
              <a:t> ((null?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 0)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((list? (car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   (+ (length-nested (car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      (length-nested (</a:t>
            </a:r>
            <a:r>
              <a:rPr lang="en-US" sz="2400" b="1" dirty="0" err="1">
                <a:latin typeface="Courier"/>
                <a:cs typeface="Courier"/>
              </a:rPr>
              <a:t>cdr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))))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    (#t (+ 1 (length-nested (</a:t>
            </a:r>
            <a:r>
              <a:rPr lang="en-US" sz="2400" b="1" dirty="0" err="1">
                <a:latin typeface="Courier"/>
                <a:cs typeface="Courier"/>
              </a:rPr>
              <a:t>cdr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))))))</a:t>
            </a:r>
          </a:p>
        </p:txBody>
      </p:sp>
    </p:spTree>
    <p:extLst>
      <p:ext uri="{BB962C8B-B14F-4D97-AF65-F5344CB8AC3E}">
        <p14:creationId xmlns:p14="http://schemas.microsoft.com/office/powerpoint/2010/main" val="14212046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0769"/>
          </a:xfrm>
        </p:spPr>
        <p:txBody>
          <a:bodyPr>
            <a:normAutofit/>
          </a:bodyPr>
          <a:lstStyle/>
          <a:p>
            <a:r>
              <a:rPr lang="en-US" dirty="0"/>
              <a:t>Side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147704"/>
            <a:ext cx="8077200" cy="4948296"/>
          </a:xfrm>
        </p:spPr>
        <p:txBody>
          <a:bodyPr>
            <a:normAutofit/>
          </a:bodyPr>
          <a:lstStyle/>
          <a:p>
            <a:r>
              <a:rPr lang="en-US" dirty="0"/>
              <a:t>In programming, a function has a side effect if it modifies some state or has an observable interaction with functions outside of itself (other functions or the outside world).</a:t>
            </a:r>
          </a:p>
          <a:p>
            <a:r>
              <a:rPr lang="en-US" dirty="0"/>
              <a:t>Mutation is an example of a side effect.</a:t>
            </a:r>
          </a:p>
          <a:p>
            <a:pPr lvl="1"/>
            <a:r>
              <a:rPr lang="en-US" dirty="0"/>
              <a:t>Also: printing to the screen, modifying files,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Functional programming (in Racket, Scheme, LISP) traditionally avoids side effects as much as possible.</a:t>
            </a:r>
          </a:p>
          <a:p>
            <a:pPr lvl="1"/>
            <a:r>
              <a:rPr lang="en-US" dirty="0"/>
              <a:t>Makes it much simpler to reason about how a program works.</a:t>
            </a:r>
          </a:p>
          <a:p>
            <a:pPr lvl="1"/>
            <a:r>
              <a:rPr lang="en-US" dirty="0"/>
              <a:t>Without side effects, calling a function with a fixed set of arguments is guaranteed to always return the same value.</a:t>
            </a:r>
          </a:p>
        </p:txBody>
      </p:sp>
    </p:spTree>
    <p:extLst>
      <p:ext uri="{BB962C8B-B14F-4D97-AF65-F5344CB8AC3E}">
        <p14:creationId xmlns:p14="http://schemas.microsoft.com/office/powerpoint/2010/main" val="1874220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50769"/>
          </a:xfrm>
        </p:spPr>
        <p:txBody>
          <a:bodyPr>
            <a:normAutofit/>
          </a:bodyPr>
          <a:lstStyle/>
          <a:p>
            <a:r>
              <a:rPr lang="en-US" dirty="0"/>
              <a:t>Side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89" y="1147704"/>
            <a:ext cx="8908815" cy="4948296"/>
          </a:xfrm>
        </p:spPr>
        <p:txBody>
          <a:bodyPr>
            <a:normAutofit/>
          </a:bodyPr>
          <a:lstStyle/>
          <a:p>
            <a:r>
              <a:rPr lang="en-US" dirty="0"/>
              <a:t>In Racket, function bodies may contain more than one expression, if the extra expressions </a:t>
            </a:r>
            <a:r>
              <a:rPr lang="en-US" b="1" i="1" dirty="0"/>
              <a:t>come first and are evaluated only for their side effects.</a:t>
            </a:r>
          </a:p>
          <a:p>
            <a:pPr lvl="1"/>
            <a:r>
              <a:rPr lang="en-US" dirty="0"/>
              <a:t>In "pure" functional programming, you don't have side effects.</a:t>
            </a:r>
          </a:p>
          <a:p>
            <a:pPr lvl="1"/>
            <a:r>
              <a:rPr lang="en-US" dirty="0"/>
              <a:t>But it's nice to have this facility at times.</a:t>
            </a:r>
          </a:p>
          <a:p>
            <a:pPr lvl="1"/>
            <a:r>
              <a:rPr lang="en-US" dirty="0"/>
              <a:t>For debugging, can use (</a:t>
            </a:r>
            <a:r>
              <a:rPr lang="en-US" dirty="0" err="1"/>
              <a:t>displayln</a:t>
            </a:r>
            <a:r>
              <a:rPr lang="en-US" dirty="0"/>
              <a:t> &lt;whatever&gt;) and (newline)</a:t>
            </a:r>
          </a:p>
          <a:p>
            <a:r>
              <a:rPr lang="en-US" dirty="0"/>
              <a:t>Example:</a:t>
            </a:r>
          </a:p>
          <a:p>
            <a:pPr marL="457200" lvl="1" indent="0">
              <a:buNone/>
            </a:pPr>
            <a:r>
              <a:rPr lang="en-US" sz="2200" b="1" dirty="0">
                <a:latin typeface="Courier"/>
                <a:cs typeface="Courier"/>
              </a:rPr>
              <a:t>(define (length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</a:t>
            </a:r>
            <a:br>
              <a:rPr lang="en-US" sz="2200" b="1" dirty="0">
                <a:latin typeface="Courier"/>
                <a:cs typeface="Courier"/>
              </a:rPr>
            </a:br>
            <a:r>
              <a:rPr lang="en-US" sz="2200" b="1" dirty="0">
                <a:latin typeface="Courier"/>
                <a:cs typeface="Courier"/>
              </a:rPr>
              <a:t>	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sz="2200" b="1" dirty="0" err="1">
                <a:solidFill>
                  <a:srgbClr val="FF0000"/>
                </a:solidFill>
                <a:latin typeface="Courier"/>
                <a:cs typeface="Courier"/>
              </a:rPr>
              <a:t>displayln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200" b="1" dirty="0" err="1">
                <a:solidFill>
                  <a:srgbClr val="FF0000"/>
                </a:solidFill>
                <a:latin typeface="Courier"/>
                <a:cs typeface="Courier"/>
              </a:rPr>
              <a:t>lst</a:t>
            </a:r>
            <a: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  <a:t>)</a:t>
            </a:r>
            <a:br>
              <a:rPr lang="en-US" sz="2200" b="1" dirty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200" b="1" dirty="0">
                <a:latin typeface="Courier"/>
                <a:cs typeface="Courier"/>
              </a:rPr>
              <a:t>	(if (null?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 0 (+ 1 (length (</a:t>
            </a:r>
            <a:r>
              <a:rPr lang="en-US" sz="2200" b="1" dirty="0" err="1">
                <a:latin typeface="Courier"/>
                <a:cs typeface="Courier"/>
              </a:rPr>
              <a:t>cdr</a:t>
            </a: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err="1">
                <a:latin typeface="Courier"/>
                <a:cs typeface="Courier"/>
              </a:rPr>
              <a:t>lst</a:t>
            </a:r>
            <a:r>
              <a:rPr lang="en-US" sz="2200" b="1" dirty="0">
                <a:latin typeface="Courier"/>
                <a:cs typeface="Courier"/>
              </a:rPr>
              <a:t>)))))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65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47800" y="838200"/>
            <a:ext cx="6271591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((a 1) (b 2))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a b))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==&gt; 3</a:t>
            </a: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04800" y="2400300"/>
            <a:ext cx="8534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2000" b="0" kern="0" dirty="0"/>
              <a:t>"Shadows" bindings from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en-US" sz="2000" b="0" kern="0" dirty="0"/>
              <a:t>s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0" kern="0" dirty="0"/>
              <a:t>outside the let:</a:t>
            </a:r>
          </a:p>
        </p:txBody>
      </p:sp>
      <p:sp>
        <p:nvSpPr>
          <p:cNvPr id="5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47800" y="3124200"/>
            <a:ext cx="6271591" cy="208026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a 10)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c 30)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((a 1) (b 2))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a b c))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==&gt; 33</a:t>
            </a: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270510" y="5394960"/>
            <a:ext cx="8534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r>
              <a:rPr lang="en-US" sz="2000" b="0" kern="0" dirty="0"/>
              <a:t>However, much more common to use let inside of a function definition...</a:t>
            </a:r>
          </a:p>
        </p:txBody>
      </p:sp>
    </p:spTree>
    <p:extLst>
      <p:ext uri="{BB962C8B-B14F-4D97-AF65-F5344CB8AC3E}">
        <p14:creationId xmlns:p14="http://schemas.microsoft.com/office/powerpoint/2010/main" val="19961431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 animBg="1"/>
      <p:bldP spid="4" grpId="0"/>
      <p:bldP spid="5" grpId="0" uiExpand="1" build="allAtOnce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36204" y="990600"/>
            <a:ext cx="6271591" cy="3505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(silly1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((x 5))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;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one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won't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work!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(silly2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((x 5) 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)))</a:t>
            </a:r>
            <a:b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   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(silly2-fixed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* ((x 5) 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  <a:b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    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304800" y="4648200"/>
            <a:ext cx="8534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200" i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 i="1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342900" indent="-342900">
              <a:buFont typeface="Arial" charset="0"/>
              <a:buChar char="•"/>
            </a:pPr>
            <a:r>
              <a:rPr lang="en-US" sz="2000" b="0" i="0" kern="0" dirty="0"/>
              <a:t>Normal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0" i="0" kern="0" dirty="0"/>
              <a:t>creates and assigns all the local variables "</a:t>
            </a:r>
            <a:r>
              <a:rPr lang="en-US" sz="2000" kern="0" dirty="0"/>
              <a:t>simultaneously</a:t>
            </a:r>
            <a:r>
              <a:rPr lang="en-US" sz="2000" b="0" i="0" kern="0" dirty="0"/>
              <a:t>," so they cannot reference each other.</a:t>
            </a:r>
          </a:p>
          <a:p>
            <a:pPr marL="342900" indent="-342900">
              <a:buFont typeface="Arial" charset="0"/>
              <a:buChar char="•"/>
            </a:pP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*</a:t>
            </a:r>
            <a:r>
              <a:rPr lang="en-US" sz="2000" b="0" i="0" kern="0" dirty="0"/>
              <a:t>  creates and assigns variables </a:t>
            </a:r>
            <a:r>
              <a:rPr lang="en-US" sz="2000" kern="0" dirty="0"/>
              <a:t>sequentially</a:t>
            </a:r>
            <a:r>
              <a:rPr lang="en-US" sz="2000" b="0" i="0" kern="0" dirty="0"/>
              <a:t>, so they can "see" each other.</a:t>
            </a:r>
          </a:p>
        </p:txBody>
      </p:sp>
    </p:spTree>
    <p:extLst>
      <p:ext uri="{BB962C8B-B14F-4D97-AF65-F5344CB8AC3E}">
        <p14:creationId xmlns:p14="http://schemas.microsoft.com/office/powerpoint/2010/main" val="21027892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343400"/>
            <a:ext cx="7772400" cy="1447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silly4</a:t>
            </a:r>
            <a:r>
              <a:rPr lang="en-US" dirty="0"/>
              <a:t> is poor style but shows let-expressions are expressions</a:t>
            </a:r>
          </a:p>
          <a:p>
            <a:pPr lvl="1"/>
            <a:r>
              <a:rPr lang="en-US" dirty="0"/>
              <a:t>Could also use them in function-call arguments, parts of conditionals, etc.</a:t>
            </a:r>
          </a:p>
          <a:p>
            <a:pPr lvl="1"/>
            <a:r>
              <a:rPr lang="en-US" dirty="0"/>
              <a:t>Also notice shadowing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15009" y="1219200"/>
            <a:ext cx="7566991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(define (silly3 z)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* ((x (</a:t>
            </a:r>
            <a:r>
              <a:rPr lang="es-ES_tradnl" sz="2000" kern="0" dirty="0" err="1">
                <a:latin typeface="Courier New" pitchFamily="49" charset="0"/>
              </a:rPr>
              <a:t>if</a:t>
            </a:r>
            <a:r>
              <a:rPr lang="es-ES_tradnl" sz="2000" kern="0" dirty="0">
                <a:latin typeface="Courier New" pitchFamily="49" charset="0"/>
              </a:rPr>
              <a:t> (&gt; z 0) z 4)) (y (+ x 1)))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(</a:t>
            </a:r>
            <a:r>
              <a:rPr lang="es-ES_tradnl" sz="2000" kern="0" dirty="0" err="1">
                <a:latin typeface="Courier New" pitchFamily="49" charset="0"/>
              </a:rPr>
              <a:t>if</a:t>
            </a:r>
            <a:r>
              <a:rPr lang="es-ES_tradnl" sz="2000" kern="0" dirty="0">
                <a:latin typeface="Courier New" pitchFamily="49" charset="0"/>
              </a:rPr>
              <a:t> (&gt; x y) (* 2 x) (* y y))))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(define (silly4)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((x 1))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		(+ 	</a:t>
            </a:r>
            <a:br>
              <a:rPr lang="es-ES_tradnl" sz="2000" kern="0" dirty="0">
                <a:latin typeface="Courier New" pitchFamily="49" charset="0"/>
              </a:rPr>
            </a:br>
            <a:r>
              <a:rPr lang="es-ES_tradnl" sz="2000" kern="0" dirty="0">
                <a:latin typeface="Courier New" pitchFamily="49" charset="0"/>
              </a:rPr>
              <a:t>      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((x 2)) (+ x 1))</a:t>
            </a:r>
            <a:br>
              <a:rPr lang="es-ES_tradnl" sz="2000" kern="0" dirty="0">
                <a:latin typeface="Courier New" pitchFamily="49" charset="0"/>
              </a:rPr>
            </a:br>
            <a:r>
              <a:rPr lang="es-ES_tradnl" sz="2000" kern="0" dirty="0">
                <a:latin typeface="Courier New" pitchFamily="49" charset="0"/>
              </a:rPr>
              <a:t>      (</a:t>
            </a:r>
            <a:r>
              <a:rPr lang="es-ES_tradnl" sz="2000" kern="0" dirty="0" err="1">
                <a:latin typeface="Courier New" pitchFamily="49" charset="0"/>
              </a:rPr>
              <a:t>let</a:t>
            </a:r>
            <a:r>
              <a:rPr lang="es-ES_tradnl" sz="2000" kern="0" dirty="0">
                <a:latin typeface="Courier New" pitchFamily="49" charset="0"/>
              </a:rPr>
              <a:t> ((y (+ x 2))) (+ y 1)))))</a:t>
            </a: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440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new is </a:t>
            </a:r>
            <a:r>
              <a:rPr lang="en-US" b="1" i="1" dirty="0"/>
              <a:t>scope</a:t>
            </a:r>
            <a:r>
              <a:rPr lang="en-US" dirty="0"/>
              <a:t>: contexts within a program where a variable has a value. 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 can be used in the body of the let-expression.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 can be used in the body of the let-expression </a:t>
            </a:r>
            <a:r>
              <a:rPr lang="en-US" b="1" i="1" dirty="0"/>
              <a:t>and</a:t>
            </a:r>
            <a:r>
              <a:rPr lang="en-US" dirty="0"/>
              <a:t> in later bindings in the same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Bindings in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/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 </a:t>
            </a:r>
            <a:r>
              <a:rPr lang="en-US" i="1" dirty="0"/>
              <a:t>shadow</a:t>
            </a:r>
            <a:r>
              <a:rPr lang="en-US" dirty="0"/>
              <a:t> bindings of the same variable name from the enclosing environment(s).  </a:t>
            </a:r>
            <a:r>
              <a:rPr lang="en-US" i="1" dirty="0"/>
              <a:t>[defines or other lets]</a:t>
            </a:r>
          </a:p>
          <a:p>
            <a:endParaRPr lang="en-US" i="1" dirty="0"/>
          </a:p>
          <a:p>
            <a:r>
              <a:rPr lang="en-US" b="1" i="1" dirty="0"/>
              <a:t>Nothing else is new!</a:t>
            </a:r>
          </a:p>
        </p:txBody>
      </p:sp>
    </p:spTree>
    <p:extLst>
      <p:ext uri="{BB962C8B-B14F-4D97-AF65-F5344CB8AC3E}">
        <p14:creationId xmlns:p14="http://schemas.microsoft.com/office/powerpoint/2010/main" val="6196292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do this with functions?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style to define helper functions inside the functions they help if they are:</a:t>
            </a:r>
          </a:p>
          <a:p>
            <a:pPr lvl="1"/>
            <a:r>
              <a:rPr lang="en-US" dirty="0"/>
              <a:t>Unlikely to be useful elsewhere</a:t>
            </a:r>
          </a:p>
          <a:p>
            <a:pPr lvl="1"/>
            <a:r>
              <a:rPr lang="en-US" dirty="0"/>
              <a:t>Likely to be misused if available elsewhere</a:t>
            </a:r>
          </a:p>
          <a:p>
            <a:pPr lvl="1"/>
            <a:r>
              <a:rPr lang="en-US" dirty="0"/>
              <a:t>Likely to be changed or removed later</a:t>
            </a:r>
          </a:p>
          <a:p>
            <a:pPr lvl="1"/>
            <a:endParaRPr lang="en-US" dirty="0"/>
          </a:p>
          <a:p>
            <a:r>
              <a:rPr lang="en-US" dirty="0"/>
              <a:t>A fundamental trade-off in code design: reusing code saves effort and avoids bugs, but makes the reused code harder to change later</a:t>
            </a:r>
            <a:br>
              <a:rPr lang="en-US" dirty="0"/>
            </a:br>
            <a:endParaRPr lang="en-US" dirty="0"/>
          </a:p>
          <a:p>
            <a:r>
              <a:rPr lang="en-US" dirty="0"/>
              <a:t>But we need some additional syntax…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8976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dirty="0"/>
              <a:t>Local/nested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9144000" cy="4495800"/>
          </a:xfrm>
        </p:spPr>
        <p:txBody>
          <a:bodyPr/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let</a:t>
            </a:r>
            <a:r>
              <a:rPr lang="en-US" dirty="0"/>
              <a:t>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let*</a:t>
            </a:r>
            <a:r>
              <a:rPr lang="en-US" dirty="0"/>
              <a:t> don't let you define function bindings using the same variations that define does: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 </a:t>
            </a:r>
            <a:r>
              <a:rPr lang="en-US" dirty="0">
                <a:solidFill>
                  <a:srgbClr val="3333CC"/>
                </a:solidFill>
              </a:rPr>
              <a:t>OK</a:t>
            </a:r>
            <a:r>
              <a:rPr lang="en-US" dirty="0"/>
              <a:t> 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i="1" dirty="0" err="1">
                <a:latin typeface="Courier"/>
                <a:cs typeface="Courier"/>
              </a:rPr>
              <a:t>func</a:t>
            </a:r>
            <a:r>
              <a:rPr lang="en-US" b="1" i="1" dirty="0">
                <a:latin typeface="Courier"/>
                <a:cs typeface="Courier"/>
              </a:rPr>
              <a:t> x1 x2</a:t>
            </a:r>
            <a:r>
              <a:rPr lang="en-US" b="1" dirty="0">
                <a:latin typeface="Courier"/>
                <a:cs typeface="Courier"/>
              </a:rPr>
              <a:t>…) </a:t>
            </a:r>
            <a:r>
              <a:rPr lang="en-US" b="1" i="1" dirty="0">
                <a:latin typeface="Courier"/>
                <a:cs typeface="Courier"/>
              </a:rPr>
              <a:t>body-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>
                <a:latin typeface="Arial"/>
                <a:cs typeface="Arial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Arial"/>
                <a:cs typeface="Arial"/>
              </a:rPr>
              <a:t>OK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(let ((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dirty="0">
                <a:latin typeface="Courier"/>
                <a:cs typeface="Courier"/>
              </a:rPr>
              <a:t>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(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dirty="0">
                <a:latin typeface="Courier"/>
                <a:cs typeface="Courier"/>
              </a:rPr>
              <a:t>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)…)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 </a:t>
            </a:r>
            <a:r>
              <a:rPr lang="en-US" dirty="0">
                <a:solidFill>
                  <a:srgbClr val="3333CC"/>
                </a:solidFill>
              </a:rPr>
              <a:t>OK</a:t>
            </a:r>
            <a:endParaRPr lang="en-US" b="1" dirty="0">
              <a:solidFill>
                <a:srgbClr val="3333CC"/>
              </a:solidFill>
              <a:latin typeface="Courier"/>
              <a:cs typeface="Courier"/>
            </a:endParaRPr>
          </a:p>
          <a:p>
            <a:pPr lvl="1"/>
            <a:r>
              <a:rPr lang="en-US" dirty="0"/>
              <a:t>Can't do </a:t>
            </a:r>
            <a:r>
              <a:rPr lang="en-US" b="1" dirty="0">
                <a:latin typeface="Courier"/>
                <a:cs typeface="Courier"/>
              </a:rPr>
              <a:t>(let (((</a:t>
            </a:r>
            <a:r>
              <a:rPr lang="en-US" b="1" i="1" dirty="0" err="1">
                <a:latin typeface="Courier"/>
                <a:cs typeface="Courier"/>
              </a:rPr>
              <a:t>func</a:t>
            </a:r>
            <a:r>
              <a:rPr lang="en-US" b="1" i="1" dirty="0">
                <a:latin typeface="Courier"/>
                <a:cs typeface="Courier"/>
              </a:rPr>
              <a:t> x1 x2</a:t>
            </a:r>
            <a:r>
              <a:rPr lang="en-US" b="1" dirty="0">
                <a:latin typeface="Courier"/>
                <a:cs typeface="Courier"/>
              </a:rPr>
              <a:t>…) </a:t>
            </a:r>
            <a:r>
              <a:rPr lang="en-US" b="1" i="1" dirty="0">
                <a:latin typeface="Courier"/>
                <a:cs typeface="Courier"/>
              </a:rPr>
              <a:t>body-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…) </a:t>
            </a:r>
            <a:r>
              <a:rPr lang="en-US" b="1" i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</a:t>
            </a:r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NO</a:t>
            </a:r>
            <a:br>
              <a:rPr lang="en-US" dirty="0">
                <a:solidFill>
                  <a:srgbClr val="FF0000"/>
                </a:solidFill>
                <a:latin typeface="Arial"/>
                <a:cs typeface="Arial"/>
              </a:rPr>
            </a:br>
            <a:endParaRPr lang="en-US" dirty="0">
              <a:solidFill>
                <a:srgbClr val="FF0000"/>
              </a:solidFill>
              <a:latin typeface="Arial"/>
              <a:cs typeface="Arial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Note that </a:t>
            </a:r>
            <a:r>
              <a:rPr lang="en-US" b="1" dirty="0">
                <a:latin typeface="Courier"/>
                <a:cs typeface="Courier"/>
              </a:rPr>
              <a:t>define 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statements are </a:t>
            </a:r>
            <a:r>
              <a:rPr lang="en-US" i="1" dirty="0">
                <a:solidFill>
                  <a:srgbClr val="000000"/>
                </a:solidFill>
                <a:latin typeface="Arial"/>
                <a:cs typeface="Arial"/>
              </a:rPr>
              <a:t>not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expressions, so they don't evaluate to values.</a:t>
            </a:r>
          </a:p>
          <a:p>
            <a:pPr lvl="1"/>
            <a:r>
              <a:rPr lang="en-US" dirty="0"/>
              <a:t>Can't do </a:t>
            </a:r>
            <a:r>
              <a:rPr lang="en-US" b="1" dirty="0">
                <a:latin typeface="Courier"/>
                <a:cs typeface="Courier"/>
              </a:rPr>
              <a:t>(let ((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(define … </a:t>
            </a:r>
            <a:r>
              <a:rPr lang="en-US" dirty="0">
                <a:solidFill>
                  <a:srgbClr val="FF0000"/>
                </a:solidFill>
                <a:cs typeface="Arial"/>
              </a:rPr>
              <a:t>NO</a:t>
            </a: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195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66053</TotalTime>
  <Words>3076</Words>
  <Application>Microsoft Macintosh PowerPoint</Application>
  <PresentationFormat>On-screen Show (4:3)</PresentationFormat>
  <Paragraphs>366</Paragraphs>
  <Slides>34</Slides>
  <Notes>8</Notes>
  <HiddenSlides>11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Courier</vt:lpstr>
      <vt:lpstr>Courier New</vt:lpstr>
      <vt:lpstr>Times New Roman</vt:lpstr>
      <vt:lpstr>dan_design_template</vt:lpstr>
      <vt:lpstr>CS 360  Programming Languages Day 5</vt:lpstr>
      <vt:lpstr>Today</vt:lpstr>
      <vt:lpstr>Let-expressions</vt:lpstr>
      <vt:lpstr>Syntax</vt:lpstr>
      <vt:lpstr>Silly examples</vt:lpstr>
      <vt:lpstr>Silly examples</vt:lpstr>
      <vt:lpstr>What’s new</vt:lpstr>
      <vt:lpstr>How do we do this with functions?</vt:lpstr>
      <vt:lpstr>Local/nested functions</vt:lpstr>
      <vt:lpstr>Solution: internal defines</vt:lpstr>
      <vt:lpstr>Without looking at the handout…</vt:lpstr>
      <vt:lpstr>(Inferior) Example</vt:lpstr>
      <vt:lpstr>Nested functions, better</vt:lpstr>
      <vt:lpstr>Avoid repeated recursion</vt:lpstr>
      <vt:lpstr>Fast vs. unusable</vt:lpstr>
      <vt:lpstr>Math never lies</vt:lpstr>
      <vt:lpstr>Efficient max</vt:lpstr>
      <vt:lpstr>Fast vs. fast</vt:lpstr>
      <vt:lpstr>A valuable non-feature: no mutation</vt:lpstr>
      <vt:lpstr>Suppose we had mutation…</vt:lpstr>
      <vt:lpstr>Interface vs. implementation</vt:lpstr>
      <vt:lpstr>An even clearer example</vt:lpstr>
      <vt:lpstr>Racket vs. Python/C++ on mutable data</vt:lpstr>
      <vt:lpstr>Dynamic typing vs static typing</vt:lpstr>
      <vt:lpstr>Declaring functions in C++ vs Python</vt:lpstr>
      <vt:lpstr>Dynamic typing</vt:lpstr>
      <vt:lpstr>Some good things about dynamic typing</vt:lpstr>
      <vt:lpstr>Easier to create flexible data structures</vt:lpstr>
      <vt:lpstr>"Manual" type-checking</vt:lpstr>
      <vt:lpstr>Length of a list vs length of nested lists</vt:lpstr>
      <vt:lpstr>Length of a list vs length of nested lists</vt:lpstr>
      <vt:lpstr>Length of a list vs length of nested lists</vt:lpstr>
      <vt:lpstr>Side effects</vt:lpstr>
      <vt:lpstr>Side effects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846</cp:revision>
  <cp:lastPrinted>2017-08-30T19:10:09Z</cp:lastPrinted>
  <dcterms:created xsi:type="dcterms:W3CDTF">2009-03-13T20:43:19Z</dcterms:created>
  <dcterms:modified xsi:type="dcterms:W3CDTF">2023-01-26T19:07:33Z</dcterms:modified>
</cp:coreProperties>
</file>

<file path=docProps/thumbnail.jpeg>
</file>